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792" r:id="rId2"/>
    <p:sldId id="1777" r:id="rId3"/>
    <p:sldId id="1798" r:id="rId4"/>
    <p:sldId id="1796" r:id="rId5"/>
    <p:sldId id="1781" r:id="rId6"/>
    <p:sldId id="1783" r:id="rId7"/>
    <p:sldId id="1787" r:id="rId8"/>
    <p:sldId id="1779" r:id="rId9"/>
    <p:sldId id="1794" r:id="rId10"/>
    <p:sldId id="1782" r:id="rId11"/>
    <p:sldId id="1780" r:id="rId12"/>
    <p:sldId id="1795" r:id="rId13"/>
    <p:sldId id="1786" r:id="rId14"/>
    <p:sldId id="85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AZARIAN" initials="SA" lastIdx="2" clrIdx="0">
    <p:extLst>
      <p:ext uri="{19B8F6BF-5375-455C-9EA6-DF929625EA0E}">
        <p15:presenceInfo xmlns:p15="http://schemas.microsoft.com/office/powerpoint/2012/main" userId="S::stephanie.azarian@intalio.com::86d87000-f4b6-4323-97d5-bbfb885782dd" providerId="AD"/>
      </p:ext>
    </p:extLst>
  </p:cmAuthor>
  <p:cmAuthor id="2" name="Rachel ASTIH" initials="RA" lastIdx="2" clrIdx="1">
    <p:extLst>
      <p:ext uri="{19B8F6BF-5375-455C-9EA6-DF929625EA0E}">
        <p15:presenceInfo xmlns:p15="http://schemas.microsoft.com/office/powerpoint/2012/main" userId="S::rachel.astih@intalio.com::ce654876-9cc3-4da4-ab2c-80bca77a4a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0153"/>
    <a:srgbClr val="B1934C"/>
    <a:srgbClr val="A98A46"/>
    <a:srgbClr val="DDC26F"/>
    <a:srgbClr val="AA8C47"/>
    <a:srgbClr val="0D0D0D"/>
    <a:srgbClr val="00AE8D"/>
    <a:srgbClr val="0B5F4E"/>
    <a:srgbClr val="FFFFFF"/>
    <a:srgbClr val="0D1A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A6CE0-055A-9641-9211-6C6B11E7F192}" type="datetimeFigureOut">
              <a:rPr lang="en-US" smtClean="0"/>
              <a:t>18-Sep-24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623AF-BAD0-BD43-B872-053B54045A6D}" type="slidenum">
              <a:rPr lang="en-US" smtClean="0"/>
              <a:t>‹#›</a:t>
            </a:fld>
            <a:endParaRPr lang="en-US"/>
          </a:p>
        </p:txBody>
      </p:sp>
    </p:spTree>
    <p:extLst>
      <p:ext uri="{BB962C8B-B14F-4D97-AF65-F5344CB8AC3E}">
        <p14:creationId xmlns:p14="http://schemas.microsoft.com/office/powerpoint/2010/main" val="3356621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2</a:t>
            </a:fld>
            <a:endParaRPr lang="en-US" dirty="0"/>
          </a:p>
        </p:txBody>
      </p:sp>
    </p:spTree>
    <p:extLst>
      <p:ext uri="{BB962C8B-B14F-4D97-AF65-F5344CB8AC3E}">
        <p14:creationId xmlns:p14="http://schemas.microsoft.com/office/powerpoint/2010/main" val="2600640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13</a:t>
            </a:fld>
            <a:endParaRPr lang="en-US" dirty="0"/>
          </a:p>
        </p:txBody>
      </p:sp>
    </p:spTree>
    <p:extLst>
      <p:ext uri="{BB962C8B-B14F-4D97-AF65-F5344CB8AC3E}">
        <p14:creationId xmlns:p14="http://schemas.microsoft.com/office/powerpoint/2010/main" val="66221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4</a:t>
            </a:fld>
            <a:endParaRPr lang="en-US" dirty="0"/>
          </a:p>
        </p:txBody>
      </p:sp>
    </p:spTree>
    <p:extLst>
      <p:ext uri="{BB962C8B-B14F-4D97-AF65-F5344CB8AC3E}">
        <p14:creationId xmlns:p14="http://schemas.microsoft.com/office/powerpoint/2010/main" val="367852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5</a:t>
            </a:fld>
            <a:endParaRPr lang="en-US" dirty="0"/>
          </a:p>
        </p:txBody>
      </p:sp>
    </p:spTree>
    <p:extLst>
      <p:ext uri="{BB962C8B-B14F-4D97-AF65-F5344CB8AC3E}">
        <p14:creationId xmlns:p14="http://schemas.microsoft.com/office/powerpoint/2010/main" val="50957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6</a:t>
            </a:fld>
            <a:endParaRPr lang="en-US" dirty="0"/>
          </a:p>
        </p:txBody>
      </p:sp>
    </p:spTree>
    <p:extLst>
      <p:ext uri="{BB962C8B-B14F-4D97-AF65-F5344CB8AC3E}">
        <p14:creationId xmlns:p14="http://schemas.microsoft.com/office/powerpoint/2010/main" val="3730457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7</a:t>
            </a:fld>
            <a:endParaRPr lang="en-US" dirty="0"/>
          </a:p>
        </p:txBody>
      </p:sp>
    </p:spTree>
    <p:extLst>
      <p:ext uri="{BB962C8B-B14F-4D97-AF65-F5344CB8AC3E}">
        <p14:creationId xmlns:p14="http://schemas.microsoft.com/office/powerpoint/2010/main" val="618541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8</a:t>
            </a:fld>
            <a:endParaRPr lang="en-US" dirty="0"/>
          </a:p>
        </p:txBody>
      </p:sp>
    </p:spTree>
    <p:extLst>
      <p:ext uri="{BB962C8B-B14F-4D97-AF65-F5344CB8AC3E}">
        <p14:creationId xmlns:p14="http://schemas.microsoft.com/office/powerpoint/2010/main" val="2449475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9</a:t>
            </a:fld>
            <a:endParaRPr lang="en-US" dirty="0"/>
          </a:p>
        </p:txBody>
      </p:sp>
    </p:spTree>
    <p:extLst>
      <p:ext uri="{BB962C8B-B14F-4D97-AF65-F5344CB8AC3E}">
        <p14:creationId xmlns:p14="http://schemas.microsoft.com/office/powerpoint/2010/main" val="189038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10</a:t>
            </a:fld>
            <a:endParaRPr lang="en-US" dirty="0"/>
          </a:p>
        </p:txBody>
      </p:sp>
    </p:spTree>
    <p:extLst>
      <p:ext uri="{BB962C8B-B14F-4D97-AF65-F5344CB8AC3E}">
        <p14:creationId xmlns:p14="http://schemas.microsoft.com/office/powerpoint/2010/main" val="4180575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59B1C99A-662A-48A9-9D85-4087C26E63E7}" type="slidenum">
              <a:rPr lang="en-US" smtClean="0"/>
              <a:t>11</a:t>
            </a:fld>
            <a:endParaRPr lang="en-US" dirty="0"/>
          </a:p>
        </p:txBody>
      </p:sp>
    </p:spTree>
    <p:extLst>
      <p:ext uri="{BB962C8B-B14F-4D97-AF65-F5344CB8AC3E}">
        <p14:creationId xmlns:p14="http://schemas.microsoft.com/office/powerpoint/2010/main" val="2584129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ov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C17BD-ECF8-FA4C-B576-9F9BF95E13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5" y="-3092"/>
            <a:ext cx="12197425" cy="6684917"/>
          </a:xfrm>
          <a:prstGeom prst="rect">
            <a:avLst/>
          </a:prstGeom>
        </p:spPr>
      </p:pic>
      <p:pic>
        <p:nvPicPr>
          <p:cNvPr id="10" name="Picture 9">
            <a:extLst>
              <a:ext uri="{FF2B5EF4-FFF2-40B4-BE49-F238E27FC236}">
                <a16:creationId xmlns:a16="http://schemas.microsoft.com/office/drawing/2014/main" id="{68E106B6-58A2-C040-8FE8-AC6A358626D7}"/>
              </a:ext>
            </a:extLst>
          </p:cNvPr>
          <p:cNvPicPr>
            <a:picLocks noChangeAspect="1"/>
          </p:cNvPicPr>
          <p:nvPr userDrawn="1"/>
        </p:nvPicPr>
        <p:blipFill>
          <a:blip r:embed="rId3">
            <a:alphaModFix amt="43000"/>
          </a:blip>
          <a:stretch>
            <a:fillRect/>
          </a:stretch>
        </p:blipFill>
        <p:spPr>
          <a:xfrm>
            <a:off x="7560" y="8389"/>
            <a:ext cx="12192000" cy="6868160"/>
          </a:xfrm>
          <a:prstGeom prst="rect">
            <a:avLst/>
          </a:prstGeom>
        </p:spPr>
      </p:pic>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5A0741-9C28-3E45-A627-F4FE5F8C702B}"/>
              </a:ext>
            </a:extLst>
          </p:cNvPr>
          <p:cNvSpPr txBox="1"/>
          <p:nvPr userDrawn="1"/>
        </p:nvSpPr>
        <p:spPr>
          <a:xfrm>
            <a:off x="477290" y="6585283"/>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sp>
        <p:nvSpPr>
          <p:cNvPr id="11" name="Rectangle 10">
            <a:extLst>
              <a:ext uri="{FF2B5EF4-FFF2-40B4-BE49-F238E27FC236}">
                <a16:creationId xmlns:a16="http://schemas.microsoft.com/office/drawing/2014/main" id="{4FD7F3D7-D364-794D-94FB-0649BCBA3218}"/>
              </a:ext>
            </a:extLst>
          </p:cNvPr>
          <p:cNvSpPr/>
          <p:nvPr userDrawn="1"/>
        </p:nvSpPr>
        <p:spPr>
          <a:xfrm>
            <a:off x="4848" y="4195"/>
            <a:ext cx="12192000" cy="6608386"/>
          </a:xfrm>
          <a:prstGeom prst="rect">
            <a:avLst/>
          </a:prstGeom>
          <a:gradFill flip="none" rotWithShape="1">
            <a:gsLst>
              <a:gs pos="0">
                <a:schemeClr val="tx1"/>
              </a:gs>
              <a:gs pos="58000">
                <a:srgbClr val="000000">
                  <a:alpha val="42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1">
            <a:extLst>
              <a:ext uri="{FF2B5EF4-FFF2-40B4-BE49-F238E27FC236}">
                <a16:creationId xmlns:a16="http://schemas.microsoft.com/office/drawing/2014/main" id="{CABFD5AC-4041-374A-ABA9-C9EE003C4A06}"/>
              </a:ext>
            </a:extLst>
          </p:cNvPr>
          <p:cNvSpPr>
            <a:spLocks noGrp="1"/>
          </p:cNvSpPr>
          <p:nvPr>
            <p:ph type="body" sz="quarter" idx="11" hasCustomPrompt="1"/>
          </p:nvPr>
        </p:nvSpPr>
        <p:spPr>
          <a:xfrm>
            <a:off x="546301" y="3112264"/>
            <a:ext cx="5577407" cy="1551449"/>
          </a:xfrm>
        </p:spPr>
        <p:txBody>
          <a:bodyPr>
            <a:noAutofit/>
          </a:bodyPr>
          <a:lstStyle>
            <a:lvl1pPr marL="0" indent="0">
              <a:buNone/>
              <a:defRPr sz="4400" b="1">
                <a:solidFill>
                  <a:schemeClr val="bg1"/>
                </a:solidFill>
                <a:latin typeface="Arial" panose="020B0604020202020204" pitchFamily="34" charset="0"/>
                <a:ea typeface="Source Sans Pro" panose="020B0503030403020204" pitchFamily="34" charset="0"/>
                <a:cs typeface="Arial" panose="020B0604020202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EDIT MASTER TEXT STYLES</a:t>
            </a:r>
          </a:p>
        </p:txBody>
      </p:sp>
      <p:sp>
        <p:nvSpPr>
          <p:cNvPr id="29" name="Text Placeholder 23">
            <a:extLst>
              <a:ext uri="{FF2B5EF4-FFF2-40B4-BE49-F238E27FC236}">
                <a16:creationId xmlns:a16="http://schemas.microsoft.com/office/drawing/2014/main" id="{17568FAB-BD67-8D41-A8D6-97168DD34168}"/>
              </a:ext>
            </a:extLst>
          </p:cNvPr>
          <p:cNvSpPr>
            <a:spLocks noGrp="1"/>
          </p:cNvSpPr>
          <p:nvPr>
            <p:ph type="body" sz="quarter" idx="12" hasCustomPrompt="1"/>
          </p:nvPr>
        </p:nvSpPr>
        <p:spPr>
          <a:xfrm>
            <a:off x="546302" y="5799067"/>
            <a:ext cx="5063496" cy="367683"/>
          </a:xfrm>
        </p:spPr>
        <p:txBody>
          <a:bodyPr>
            <a:normAutofit/>
          </a:bodyPr>
          <a:lstStyle>
            <a:lvl1pPr marL="0" indent="0">
              <a:buNone/>
              <a:defRPr sz="1600" b="0">
                <a:solidFill>
                  <a:srgbClr val="00AE8D"/>
                </a:solidFill>
                <a:latin typeface="Arial" panose="020B0604020202020204" pitchFamily="34" charset="0"/>
                <a:ea typeface="Source Sans Pro" panose="020B0503030403020204" pitchFamily="34" charset="0"/>
                <a:cs typeface="Arial" panose="020B0604020202020204" pitchFamily="34" charset="0"/>
              </a:defRPr>
            </a:lvl1pPr>
          </a:lstStyle>
          <a:p>
            <a:pPr lvl="0"/>
            <a:r>
              <a:rPr lang="en-US"/>
              <a:t>EDIT MASTER TEXT STYLES</a:t>
            </a:r>
          </a:p>
        </p:txBody>
      </p:sp>
      <p:sp>
        <p:nvSpPr>
          <p:cNvPr id="30" name="Rectangle 29">
            <a:extLst>
              <a:ext uri="{FF2B5EF4-FFF2-40B4-BE49-F238E27FC236}">
                <a16:creationId xmlns:a16="http://schemas.microsoft.com/office/drawing/2014/main" id="{6BF120DE-E1C6-2A47-99F3-84675C93232D}"/>
              </a:ext>
            </a:extLst>
          </p:cNvPr>
          <p:cNvSpPr/>
          <p:nvPr userDrawn="1"/>
        </p:nvSpPr>
        <p:spPr>
          <a:xfrm>
            <a:off x="546301" y="5301939"/>
            <a:ext cx="43153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ate Placeholder 3">
            <a:extLst>
              <a:ext uri="{FF2B5EF4-FFF2-40B4-BE49-F238E27FC236}">
                <a16:creationId xmlns:a16="http://schemas.microsoft.com/office/drawing/2014/main" id="{F8B3FA13-37DB-ED4D-8D4E-D3F3C893944C}"/>
              </a:ext>
            </a:extLst>
          </p:cNvPr>
          <p:cNvSpPr>
            <a:spLocks noGrp="1"/>
          </p:cNvSpPr>
          <p:nvPr>
            <p:ph type="dt" sz="half" idx="2"/>
          </p:nvPr>
        </p:nvSpPr>
        <p:spPr>
          <a:xfrm>
            <a:off x="8987588" y="579546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5E2113CB-26C0-9A4D-BA73-6D2F6B252D7C}" type="datetime2">
              <a:rPr lang="en-US" smtClean="0"/>
              <a:pPr/>
              <a:t>Wednesday, September 18, 2024</a:t>
            </a:fld>
            <a:endParaRPr lang="en-US"/>
          </a:p>
        </p:txBody>
      </p:sp>
      <p:pic>
        <p:nvPicPr>
          <p:cNvPr id="3" name="Picture 2">
            <a:extLst>
              <a:ext uri="{FF2B5EF4-FFF2-40B4-BE49-F238E27FC236}">
                <a16:creationId xmlns:a16="http://schemas.microsoft.com/office/drawing/2014/main" id="{983DADB2-7C59-8B43-8DB1-2713654782F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6301" y="474241"/>
            <a:ext cx="1819709" cy="842604"/>
          </a:xfrm>
          <a:prstGeom prst="rect">
            <a:avLst/>
          </a:prstGeom>
        </p:spPr>
      </p:pic>
    </p:spTree>
    <p:extLst>
      <p:ext uri="{BB962C8B-B14F-4D97-AF65-F5344CB8AC3E}">
        <p14:creationId xmlns:p14="http://schemas.microsoft.com/office/powerpoint/2010/main" val="403631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8" name="Title 1">
            <a:extLst>
              <a:ext uri="{FF2B5EF4-FFF2-40B4-BE49-F238E27FC236}">
                <a16:creationId xmlns:a16="http://schemas.microsoft.com/office/drawing/2014/main" id="{FB3A03BB-A79E-4A53-BB0B-DE86438E64E8}"/>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5" name="TextBox 4">
            <a:extLst>
              <a:ext uri="{FF2B5EF4-FFF2-40B4-BE49-F238E27FC236}">
                <a16:creationId xmlns:a16="http://schemas.microsoft.com/office/drawing/2014/main" id="{94E73D9B-74FF-9645-BB50-2C4B5407AECA}"/>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6" name="Picture 5">
            <a:extLst>
              <a:ext uri="{FF2B5EF4-FFF2-40B4-BE49-F238E27FC236}">
                <a16:creationId xmlns:a16="http://schemas.microsoft.com/office/drawing/2014/main" id="{7D5C563D-EA9D-8D42-978F-8F910F4042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18806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8" name="Title 1">
            <a:extLst>
              <a:ext uri="{FF2B5EF4-FFF2-40B4-BE49-F238E27FC236}">
                <a16:creationId xmlns:a16="http://schemas.microsoft.com/office/drawing/2014/main" id="{FB3A03BB-A79E-4A53-BB0B-DE86438E64E8}"/>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6" name="Text Placeholder 4">
            <a:extLst>
              <a:ext uri="{FF2B5EF4-FFF2-40B4-BE49-F238E27FC236}">
                <a16:creationId xmlns:a16="http://schemas.microsoft.com/office/drawing/2014/main" id="{0CDC6568-0F60-4674-89E3-0F90E9EE2FD8}"/>
              </a:ext>
            </a:extLst>
          </p:cNvPr>
          <p:cNvSpPr>
            <a:spLocks noGrp="1"/>
          </p:cNvSpPr>
          <p:nvPr>
            <p:ph type="body" sz="quarter" idx="10" hasCustomPrompt="1"/>
          </p:nvPr>
        </p:nvSpPr>
        <p:spPr>
          <a:xfrm>
            <a:off x="352424" y="1358282"/>
            <a:ext cx="11676817" cy="4242417"/>
          </a:xfrm>
        </p:spPr>
        <p:txBody>
          <a:bodyPr numCol="2">
            <a:normAutofit/>
          </a:bodyPr>
          <a:lstStyle>
            <a:lvl1pPr marL="342900" indent="-342900">
              <a:lnSpc>
                <a:spcPct val="150000"/>
              </a:lnSpc>
              <a:spcBef>
                <a:spcPts val="0"/>
              </a:spcBef>
              <a:buFont typeface="Wingdings" panose="05000000000000000000" pitchFamily="2" charset="2"/>
              <a:buChar char="§"/>
              <a:defRPr sz="1600">
                <a:solidFill>
                  <a:schemeClr val="tx1">
                    <a:lumMod val="50000"/>
                    <a:lumOff val="50000"/>
                  </a:schemeClr>
                </a:solidFill>
                <a:latin typeface="+mn-lt"/>
                <a:ea typeface="Source Sans Pro" panose="020B0503030403020204" pitchFamily="34" charset="0"/>
              </a:defRPr>
            </a:lvl1pPr>
          </a:lstStyle>
          <a:p>
            <a:pPr lvl="0"/>
            <a:r>
              <a:rPr lang="en-US"/>
              <a:t>Edit Master text styles</a:t>
            </a:r>
          </a:p>
        </p:txBody>
      </p:sp>
      <p:sp>
        <p:nvSpPr>
          <p:cNvPr id="9" name="TextBox 8">
            <a:extLst>
              <a:ext uri="{FF2B5EF4-FFF2-40B4-BE49-F238E27FC236}">
                <a16:creationId xmlns:a16="http://schemas.microsoft.com/office/drawing/2014/main" id="{BC4CCC9E-1294-6D42-8BF9-23FA83D9F85D}"/>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1" name="Picture 10">
            <a:extLst>
              <a:ext uri="{FF2B5EF4-FFF2-40B4-BE49-F238E27FC236}">
                <a16:creationId xmlns:a16="http://schemas.microsoft.com/office/drawing/2014/main" id="{CEFE0450-832D-5745-A20C-7DA82E47C9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2397745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94C18A-C4FB-FE41-9C48-4488B4EAA4C0}"/>
              </a:ext>
            </a:extLst>
          </p:cNvPr>
          <p:cNvSpPr/>
          <p:nvPr userDrawn="1"/>
        </p:nvSpPr>
        <p:spPr>
          <a:xfrm>
            <a:off x="0" y="0"/>
            <a:ext cx="12192000" cy="2776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7" name="Text Placeholder 6">
            <a:extLst>
              <a:ext uri="{FF2B5EF4-FFF2-40B4-BE49-F238E27FC236}">
                <a16:creationId xmlns:a16="http://schemas.microsoft.com/office/drawing/2014/main" id="{47E9F6C4-6100-224E-8935-70368DFBADCB}"/>
              </a:ext>
            </a:extLst>
          </p:cNvPr>
          <p:cNvSpPr>
            <a:spLocks noGrp="1"/>
          </p:cNvSpPr>
          <p:nvPr>
            <p:ph type="body" sz="quarter" idx="10"/>
          </p:nvPr>
        </p:nvSpPr>
        <p:spPr>
          <a:xfrm>
            <a:off x="352425" y="1046163"/>
            <a:ext cx="11380788" cy="1520825"/>
          </a:xfrm>
        </p:spPr>
        <p:txBody>
          <a:bodyPr>
            <a:normAutofit/>
          </a:bodyPr>
          <a:lstStyle>
            <a:lvl1pPr marL="228600" indent="-228600">
              <a:buFont typeface="Wingdings" pitchFamily="2" charset="2"/>
              <a:buChar char="§"/>
              <a:defRPr sz="1600">
                <a:solidFill>
                  <a:schemeClr val="tx1">
                    <a:lumMod val="50000"/>
                    <a:lumOff val="50000"/>
                  </a:schemeClr>
                </a:solidFill>
                <a:latin typeface="+mn-lt"/>
                <a:ea typeface="Source Sans Pro" panose="020B0503030403020204" pitchFamily="34" charset="0"/>
              </a:defRPr>
            </a:lvl1pPr>
          </a:lstStyle>
          <a:p>
            <a:pPr lvl="0"/>
            <a:r>
              <a:rPr lang="en-US"/>
              <a:t>Edit Master text styles</a:t>
            </a:r>
          </a:p>
        </p:txBody>
      </p:sp>
      <p:sp>
        <p:nvSpPr>
          <p:cNvPr id="12" name="Title 1">
            <a:extLst>
              <a:ext uri="{FF2B5EF4-FFF2-40B4-BE49-F238E27FC236}">
                <a16:creationId xmlns:a16="http://schemas.microsoft.com/office/drawing/2014/main" id="{C7E1DA56-00A0-48A8-A9B8-BA1FFA9D2DCC}"/>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9" name="TextBox 8">
            <a:extLst>
              <a:ext uri="{FF2B5EF4-FFF2-40B4-BE49-F238E27FC236}">
                <a16:creationId xmlns:a16="http://schemas.microsoft.com/office/drawing/2014/main" id="{49D5AFB6-34C1-6543-AAE7-B2A03A259BBE}"/>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1" name="Picture 10">
            <a:extLst>
              <a:ext uri="{FF2B5EF4-FFF2-40B4-BE49-F238E27FC236}">
                <a16:creationId xmlns:a16="http://schemas.microsoft.com/office/drawing/2014/main" id="{C846D3AE-6C9C-9B47-BB26-3EC0C7D5BB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2204388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94C18A-C4FB-FE41-9C48-4488B4EAA4C0}"/>
              </a:ext>
            </a:extLst>
          </p:cNvPr>
          <p:cNvSpPr/>
          <p:nvPr userDrawn="1"/>
        </p:nvSpPr>
        <p:spPr>
          <a:xfrm>
            <a:off x="0" y="0"/>
            <a:ext cx="12192000" cy="3486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Title 1">
            <a:extLst>
              <a:ext uri="{FF2B5EF4-FFF2-40B4-BE49-F238E27FC236}">
                <a16:creationId xmlns:a16="http://schemas.microsoft.com/office/drawing/2014/main" id="{4D920F93-3F21-4AEB-97A5-334A70BFC166}"/>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8" name="TextBox 7">
            <a:extLst>
              <a:ext uri="{FF2B5EF4-FFF2-40B4-BE49-F238E27FC236}">
                <a16:creationId xmlns:a16="http://schemas.microsoft.com/office/drawing/2014/main" id="{764EBFCB-469A-8143-95C5-31E2F74D0227}"/>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1" name="Picture 10">
            <a:extLst>
              <a:ext uri="{FF2B5EF4-FFF2-40B4-BE49-F238E27FC236}">
                <a16:creationId xmlns:a16="http://schemas.microsoft.com/office/drawing/2014/main" id="{7EC2B1BA-06AE-8548-ACA2-F3872B8613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1720944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81F315-913F-4EA1-B94D-48A4A0696D84}"/>
              </a:ext>
            </a:extLst>
          </p:cNvPr>
          <p:cNvSpPr/>
          <p:nvPr userDrawn="1"/>
        </p:nvSpPr>
        <p:spPr>
          <a:xfrm>
            <a:off x="0" y="6608387"/>
            <a:ext cx="12192000" cy="2496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E93E17D-10D6-4009-A175-DFC1732AC71D}"/>
              </a:ext>
            </a:extLst>
          </p:cNvPr>
          <p:cNvSpPr txBox="1"/>
          <p:nvPr userDrawn="1"/>
        </p:nvSpPr>
        <p:spPr>
          <a:xfrm>
            <a:off x="214839" y="6611857"/>
            <a:ext cx="5394959" cy="276999"/>
          </a:xfrm>
          <a:prstGeom prst="rect">
            <a:avLst/>
          </a:prstGeom>
          <a:noFill/>
        </p:spPr>
        <p:txBody>
          <a:bodyPr wrap="square" rtlCol="0">
            <a:spAutoFit/>
          </a:bodyPr>
          <a:lstStyle/>
          <a:p>
            <a:r>
              <a:rPr lang="en-US" sz="1200" dirty="0">
                <a:solidFill>
                  <a:schemeClr val="bg1"/>
                </a:solidFill>
              </a:rPr>
              <a:t>© </a:t>
            </a:r>
            <a:r>
              <a:rPr lang="en-US" sz="1200" i="1" dirty="0">
                <a:solidFill>
                  <a:schemeClr val="bg1"/>
                </a:solidFill>
                <a:latin typeface="Source Sans Pro" panose="020B0503030403020204" pitchFamily="34" charset="0"/>
                <a:ea typeface="Source Sans Pro" panose="020B0503030403020204" pitchFamily="34" charset="0"/>
              </a:rPr>
              <a:t>Copyright </a:t>
            </a:r>
            <a:r>
              <a:rPr lang="en-US" sz="1200" i="1" dirty="0" err="1">
                <a:solidFill>
                  <a:schemeClr val="bg1"/>
                </a:solidFill>
                <a:latin typeface="Source Sans Pro" panose="020B0503030403020204" pitchFamily="34" charset="0"/>
                <a:ea typeface="Source Sans Pro" panose="020B0503030403020204" pitchFamily="34" charset="0"/>
              </a:rPr>
              <a:t>intalio</a:t>
            </a:r>
            <a:r>
              <a:rPr lang="en-US" sz="1200" i="1" dirty="0">
                <a:solidFill>
                  <a:schemeClr val="bg1"/>
                </a:solidFill>
                <a:latin typeface="Source Sans Pro" panose="020B0503030403020204" pitchFamily="34" charset="0"/>
                <a:ea typeface="Source Sans Pro" panose="020B0503030403020204" pitchFamily="34" charset="0"/>
              </a:rPr>
              <a:t> 2024</a:t>
            </a:r>
          </a:p>
        </p:txBody>
      </p:sp>
      <p:sp>
        <p:nvSpPr>
          <p:cNvPr id="4" name="bk object 18">
            <a:extLst>
              <a:ext uri="{FF2B5EF4-FFF2-40B4-BE49-F238E27FC236}">
                <a16:creationId xmlns:a16="http://schemas.microsoft.com/office/drawing/2014/main" id="{E3DA0620-2A4D-D247-98D5-FF7DCDDF23C3}"/>
              </a:ext>
            </a:extLst>
          </p:cNvPr>
          <p:cNvSpPr/>
          <p:nvPr userDrawn="1"/>
        </p:nvSpPr>
        <p:spPr>
          <a:xfrm>
            <a:off x="10950630" y="238903"/>
            <a:ext cx="919946" cy="289474"/>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a:extLst>
              <a:ext uri="{FF2B5EF4-FFF2-40B4-BE49-F238E27FC236}">
                <a16:creationId xmlns:a16="http://schemas.microsoft.com/office/drawing/2014/main" id="{AEEBD4D9-B9DF-114E-B991-67A51DF5AA44}"/>
              </a:ext>
            </a:extLst>
          </p:cNvPr>
          <p:cNvPicPr>
            <a:picLocks noChangeAspect="1"/>
          </p:cNvPicPr>
          <p:nvPr userDrawn="1"/>
        </p:nvPicPr>
        <p:blipFill>
          <a:blip r:embed="rId3"/>
          <a:stretch>
            <a:fillRect/>
          </a:stretch>
        </p:blipFill>
        <p:spPr>
          <a:xfrm flipH="1" flipV="1">
            <a:off x="38036" y="5256755"/>
            <a:ext cx="914399" cy="1230024"/>
          </a:xfrm>
          <a:prstGeom prst="rect">
            <a:avLst/>
          </a:prstGeom>
        </p:spPr>
      </p:pic>
      <p:pic>
        <p:nvPicPr>
          <p:cNvPr id="6" name="Picture 5">
            <a:extLst>
              <a:ext uri="{FF2B5EF4-FFF2-40B4-BE49-F238E27FC236}">
                <a16:creationId xmlns:a16="http://schemas.microsoft.com/office/drawing/2014/main" id="{A24833B6-2FFB-1C40-B066-7C0EAC836EEA}"/>
              </a:ext>
            </a:extLst>
          </p:cNvPr>
          <p:cNvPicPr>
            <a:picLocks noChangeAspect="1"/>
          </p:cNvPicPr>
          <p:nvPr userDrawn="1"/>
        </p:nvPicPr>
        <p:blipFill>
          <a:blip r:embed="rId3"/>
          <a:stretch>
            <a:fillRect/>
          </a:stretch>
        </p:blipFill>
        <p:spPr>
          <a:xfrm rot="10800000" flipH="1" flipV="1">
            <a:off x="10993341" y="649985"/>
            <a:ext cx="914399" cy="1230024"/>
          </a:xfrm>
          <a:prstGeom prst="rect">
            <a:avLst/>
          </a:prstGeom>
        </p:spPr>
      </p:pic>
    </p:spTree>
    <p:extLst>
      <p:ext uri="{BB962C8B-B14F-4D97-AF65-F5344CB8AC3E}">
        <p14:creationId xmlns:p14="http://schemas.microsoft.com/office/powerpoint/2010/main" val="1851822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BC433875-40CF-48DA-90C5-FE303CCDE4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724" y="-361949"/>
            <a:ext cx="1190042" cy="1152062"/>
          </a:xfrm>
          <a:prstGeom prst="rect">
            <a:avLst/>
          </a:prstGeom>
        </p:spPr>
      </p:pic>
      <p:sp>
        <p:nvSpPr>
          <p:cNvPr id="2" name="Title 1">
            <a:extLst>
              <a:ext uri="{FF2B5EF4-FFF2-40B4-BE49-F238E27FC236}">
                <a16:creationId xmlns:a16="http://schemas.microsoft.com/office/drawing/2014/main" id="{DBAB4BA8-F05B-459B-8BAB-B6A6F4C7C3BB}"/>
              </a:ext>
            </a:extLst>
          </p:cNvPr>
          <p:cNvSpPr>
            <a:spLocks noGrp="1"/>
          </p:cNvSpPr>
          <p:nvPr>
            <p:ph type="title"/>
          </p:nvPr>
        </p:nvSpPr>
        <p:spPr>
          <a:xfrm>
            <a:off x="657225" y="193676"/>
            <a:ext cx="10515600" cy="655400"/>
          </a:xfrm>
          <a:prstGeom prst="rect">
            <a:avLst/>
          </a:prstGeom>
        </p:spPr>
        <p:txBody>
          <a:bodyPr/>
          <a:lstStyle>
            <a:lvl1pPr>
              <a:defRPr sz="3600" b="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4CDF242-C21B-46B3-A80F-83DB85D93CE4}"/>
              </a:ext>
            </a:extLst>
          </p:cNvPr>
          <p:cNvSpPr txBox="1"/>
          <p:nvPr userDrawn="1"/>
        </p:nvSpPr>
        <p:spPr>
          <a:xfrm>
            <a:off x="214839" y="6611857"/>
            <a:ext cx="5394959" cy="276999"/>
          </a:xfrm>
          <a:prstGeom prst="rect">
            <a:avLst/>
          </a:prstGeom>
          <a:noFill/>
        </p:spPr>
        <p:txBody>
          <a:bodyPr wrap="square" rtlCol="0">
            <a:spAutoFit/>
          </a:bodyPr>
          <a:lstStyle/>
          <a:p>
            <a:r>
              <a:rPr lang="en-US" sz="1200" dirty="0">
                <a:solidFill>
                  <a:schemeClr val="bg1"/>
                </a:solidFill>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6" name="Picture 15">
            <a:extLst>
              <a:ext uri="{FF2B5EF4-FFF2-40B4-BE49-F238E27FC236}">
                <a16:creationId xmlns:a16="http://schemas.microsoft.com/office/drawing/2014/main" id="{54FA2909-2BC8-4B83-8FD1-1463EF8C3664}"/>
              </a:ext>
            </a:extLst>
          </p:cNvPr>
          <p:cNvPicPr>
            <a:picLocks noChangeAspect="1"/>
          </p:cNvPicPr>
          <p:nvPr userDrawn="1"/>
        </p:nvPicPr>
        <p:blipFill>
          <a:blip r:embed="rId4"/>
          <a:stretch>
            <a:fillRect/>
          </a:stretch>
        </p:blipFill>
        <p:spPr>
          <a:xfrm>
            <a:off x="11172824" y="6248571"/>
            <a:ext cx="955093" cy="300853"/>
          </a:xfrm>
          <a:prstGeom prst="rect">
            <a:avLst/>
          </a:prstGeom>
        </p:spPr>
      </p:pic>
    </p:spTree>
    <p:extLst>
      <p:ext uri="{BB962C8B-B14F-4D97-AF65-F5344CB8AC3E}">
        <p14:creationId xmlns:p14="http://schemas.microsoft.com/office/powerpoint/2010/main" val="61360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Cover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E106B6-58A2-C040-8FE8-AC6A358626D7}"/>
              </a:ext>
            </a:extLst>
          </p:cNvPr>
          <p:cNvPicPr>
            <a:picLocks noChangeAspect="1"/>
          </p:cNvPicPr>
          <p:nvPr userDrawn="1"/>
        </p:nvPicPr>
        <p:blipFill>
          <a:blip r:embed="rId2"/>
          <a:stretch>
            <a:fillRect/>
          </a:stretch>
        </p:blipFill>
        <p:spPr>
          <a:xfrm>
            <a:off x="0" y="-2215"/>
            <a:ext cx="12192000" cy="6868160"/>
          </a:xfrm>
          <a:prstGeom prst="rect">
            <a:avLst/>
          </a:prstGeom>
        </p:spPr>
      </p:pic>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D7F3D7-D364-794D-94FB-0649BCBA3218}"/>
              </a:ext>
            </a:extLst>
          </p:cNvPr>
          <p:cNvSpPr/>
          <p:nvPr userDrawn="1"/>
        </p:nvSpPr>
        <p:spPr>
          <a:xfrm rot="10800000">
            <a:off x="0" y="0"/>
            <a:ext cx="12192000" cy="6608386"/>
          </a:xfrm>
          <a:prstGeom prst="rect">
            <a:avLst/>
          </a:prstGeom>
          <a:gradFill flip="none" rotWithShape="1">
            <a:gsLst>
              <a:gs pos="0">
                <a:schemeClr val="tx1"/>
              </a:gs>
              <a:gs pos="58000">
                <a:srgbClr val="000000">
                  <a:alpha val="42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1">
            <a:extLst>
              <a:ext uri="{FF2B5EF4-FFF2-40B4-BE49-F238E27FC236}">
                <a16:creationId xmlns:a16="http://schemas.microsoft.com/office/drawing/2014/main" id="{CABFD5AC-4041-374A-ABA9-C9EE003C4A06}"/>
              </a:ext>
            </a:extLst>
          </p:cNvPr>
          <p:cNvSpPr>
            <a:spLocks noGrp="1"/>
          </p:cNvSpPr>
          <p:nvPr>
            <p:ph type="body" sz="quarter" idx="11" hasCustomPrompt="1"/>
          </p:nvPr>
        </p:nvSpPr>
        <p:spPr>
          <a:xfrm>
            <a:off x="3307296" y="3112264"/>
            <a:ext cx="5577407" cy="1551449"/>
          </a:xfrm>
        </p:spPr>
        <p:txBody>
          <a:bodyPr>
            <a:noAutofit/>
          </a:bodyPr>
          <a:lstStyle>
            <a:lvl1pPr marL="0" indent="0" algn="ctr">
              <a:buNone/>
              <a:defRPr sz="4400" b="1">
                <a:solidFill>
                  <a:schemeClr val="bg1"/>
                </a:solidFill>
                <a:latin typeface="Arial" panose="020B0604020202020204" pitchFamily="34" charset="0"/>
                <a:ea typeface="Source Sans Pro" panose="020B0503030403020204" pitchFamily="34" charset="0"/>
                <a:cs typeface="Arial" panose="020B0604020202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Q &amp; A</a:t>
            </a:r>
          </a:p>
        </p:txBody>
      </p:sp>
      <p:sp>
        <p:nvSpPr>
          <p:cNvPr id="30" name="Rectangle 29">
            <a:extLst>
              <a:ext uri="{FF2B5EF4-FFF2-40B4-BE49-F238E27FC236}">
                <a16:creationId xmlns:a16="http://schemas.microsoft.com/office/drawing/2014/main" id="{6BF120DE-E1C6-2A47-99F3-84675C93232D}"/>
              </a:ext>
            </a:extLst>
          </p:cNvPr>
          <p:cNvSpPr/>
          <p:nvPr userDrawn="1"/>
        </p:nvSpPr>
        <p:spPr>
          <a:xfrm>
            <a:off x="5880231" y="3943757"/>
            <a:ext cx="43153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57DD1C5-3BC4-EE46-AF30-8EEFCE3B207F}"/>
              </a:ext>
            </a:extLst>
          </p:cNvPr>
          <p:cNvPicPr>
            <a:picLocks noChangeAspect="1"/>
          </p:cNvPicPr>
          <p:nvPr userDrawn="1"/>
        </p:nvPicPr>
        <p:blipFill>
          <a:blip r:embed="rId3">
            <a:lum bright="100000" contrast="100000"/>
          </a:blip>
          <a:stretch>
            <a:fillRect/>
          </a:stretch>
        </p:blipFill>
        <p:spPr>
          <a:xfrm>
            <a:off x="10938827" y="389761"/>
            <a:ext cx="791961" cy="935086"/>
          </a:xfrm>
          <a:prstGeom prst="rect">
            <a:avLst/>
          </a:prstGeom>
        </p:spPr>
      </p:pic>
      <p:sp>
        <p:nvSpPr>
          <p:cNvPr id="12" name="TextBox 11">
            <a:extLst>
              <a:ext uri="{FF2B5EF4-FFF2-40B4-BE49-F238E27FC236}">
                <a16:creationId xmlns:a16="http://schemas.microsoft.com/office/drawing/2014/main" id="{5C808529-7619-384A-935A-C7920F8CC650}"/>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spTree>
    <p:extLst>
      <p:ext uri="{BB962C8B-B14F-4D97-AF65-F5344CB8AC3E}">
        <p14:creationId xmlns:p14="http://schemas.microsoft.com/office/powerpoint/2010/main" val="320262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CC4BC1-3213-0446-8143-7CD6E709CB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65" y="-3092"/>
            <a:ext cx="12197425" cy="6684917"/>
          </a:xfrm>
          <a:prstGeom prst="rect">
            <a:avLst/>
          </a:prstGeom>
        </p:spPr>
      </p:pic>
      <p:pic>
        <p:nvPicPr>
          <p:cNvPr id="10" name="Picture 9">
            <a:extLst>
              <a:ext uri="{FF2B5EF4-FFF2-40B4-BE49-F238E27FC236}">
                <a16:creationId xmlns:a16="http://schemas.microsoft.com/office/drawing/2014/main" id="{68E106B6-58A2-C040-8FE8-AC6A358626D7}"/>
              </a:ext>
            </a:extLst>
          </p:cNvPr>
          <p:cNvPicPr>
            <a:picLocks noChangeAspect="1"/>
          </p:cNvPicPr>
          <p:nvPr userDrawn="1"/>
        </p:nvPicPr>
        <p:blipFill>
          <a:blip r:embed="rId3">
            <a:alphaModFix amt="43000"/>
          </a:blip>
          <a:stretch>
            <a:fillRect/>
          </a:stretch>
        </p:blipFill>
        <p:spPr>
          <a:xfrm>
            <a:off x="0" y="-10160"/>
            <a:ext cx="12192000" cy="6868160"/>
          </a:xfrm>
          <a:prstGeom prst="rect">
            <a:avLst/>
          </a:prstGeom>
        </p:spPr>
      </p:pic>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21A84D-A778-D049-BEE8-63E94976FD1F}"/>
              </a:ext>
            </a:extLst>
          </p:cNvPr>
          <p:cNvSpPr/>
          <p:nvPr userDrawn="1"/>
        </p:nvSpPr>
        <p:spPr>
          <a:xfrm>
            <a:off x="0" y="1270"/>
            <a:ext cx="12192000" cy="6608386"/>
          </a:xfrm>
          <a:prstGeom prst="rect">
            <a:avLst/>
          </a:prstGeom>
          <a:gradFill flip="none" rotWithShape="1">
            <a:gsLst>
              <a:gs pos="0">
                <a:schemeClr val="tx1"/>
              </a:gs>
              <a:gs pos="58000">
                <a:srgbClr val="000000">
                  <a:alpha val="42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F120DE-E1C6-2A47-99F3-84675C93232D}"/>
              </a:ext>
            </a:extLst>
          </p:cNvPr>
          <p:cNvSpPr/>
          <p:nvPr userDrawn="1"/>
        </p:nvSpPr>
        <p:spPr>
          <a:xfrm>
            <a:off x="5880231" y="3943757"/>
            <a:ext cx="43153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E75437-FA92-E54E-840B-34F87900CF41}"/>
              </a:ext>
            </a:extLst>
          </p:cNvPr>
          <p:cNvSpPr/>
          <p:nvPr userDrawn="1"/>
        </p:nvSpPr>
        <p:spPr>
          <a:xfrm rot="10800000">
            <a:off x="3870" y="4311"/>
            <a:ext cx="12192000" cy="6608386"/>
          </a:xfrm>
          <a:prstGeom prst="rect">
            <a:avLst/>
          </a:prstGeom>
          <a:gradFill flip="none" rotWithShape="1">
            <a:gsLst>
              <a:gs pos="0">
                <a:schemeClr val="tx1">
                  <a:lumMod val="61000"/>
                  <a:alpha val="28000"/>
                </a:schemeClr>
              </a:gs>
              <a:gs pos="58000">
                <a:srgbClr val="000000">
                  <a:alpha val="42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CE1BD6-A695-1348-AABF-F60594EECFA1}"/>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spTree>
    <p:extLst>
      <p:ext uri="{BB962C8B-B14F-4D97-AF65-F5344CB8AC3E}">
        <p14:creationId xmlns:p14="http://schemas.microsoft.com/office/powerpoint/2010/main" val="104446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F4955-2A3B-EA4C-B748-394878CBA02F}"/>
              </a:ext>
            </a:extLst>
          </p:cNvPr>
          <p:cNvPicPr>
            <a:picLocks noChangeAspect="1"/>
          </p:cNvPicPr>
          <p:nvPr userDrawn="1"/>
        </p:nvPicPr>
        <p:blipFill rotWithShape="1">
          <a:blip r:embed="rId2" cstate="email">
            <a:alphaModFix amt="75000"/>
            <a:extLst>
              <a:ext uri="{28A0092B-C50C-407E-A947-70E740481C1C}">
                <a14:useLocalDpi xmlns:a14="http://schemas.microsoft.com/office/drawing/2010/main"/>
              </a:ext>
            </a:extLst>
          </a:blip>
          <a:srcRect/>
          <a:stretch/>
        </p:blipFill>
        <p:spPr>
          <a:xfrm>
            <a:off x="5476794" y="4324027"/>
            <a:ext cx="6715206" cy="2562814"/>
          </a:xfrm>
          <a:prstGeom prst="rect">
            <a:avLst/>
          </a:prstGeom>
          <a:effectLst>
            <a:reflection endPos="0" dir="5400000" sy="-100000" algn="bl" rotWithShape="0"/>
          </a:effectLst>
        </p:spPr>
      </p:pic>
      <p:sp>
        <p:nvSpPr>
          <p:cNvPr id="21" name="Rectangle 20">
            <a:extLst>
              <a:ext uri="{FF2B5EF4-FFF2-40B4-BE49-F238E27FC236}">
                <a16:creationId xmlns:a16="http://schemas.microsoft.com/office/drawing/2014/main" id="{1878ACCD-C616-D84D-9B65-C5E6D3C26D12}"/>
              </a:ext>
            </a:extLst>
          </p:cNvPr>
          <p:cNvSpPr/>
          <p:nvPr userDrawn="1"/>
        </p:nvSpPr>
        <p:spPr>
          <a:xfrm>
            <a:off x="1" y="0"/>
            <a:ext cx="5599416" cy="6596009"/>
          </a:xfrm>
          <a:prstGeom prst="rect">
            <a:avLst/>
          </a:prstGeom>
          <a:gradFill flip="none" rotWithShape="1">
            <a:gsLst>
              <a:gs pos="23000">
                <a:srgbClr val="0D1A33"/>
              </a:gs>
              <a:gs pos="100000">
                <a:srgbClr val="00AE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A6BA67-B135-3946-A8AF-D9AFCB571399}"/>
              </a:ext>
            </a:extLst>
          </p:cNvPr>
          <p:cNvPicPr>
            <a:picLocks noChangeAspect="1"/>
          </p:cNvPicPr>
          <p:nvPr userDrawn="1"/>
        </p:nvPicPr>
        <p:blipFill>
          <a:blip r:embed="rId3">
            <a:alphaModFix amt="63000"/>
          </a:blip>
          <a:stretch>
            <a:fillRect/>
          </a:stretch>
        </p:blipFill>
        <p:spPr>
          <a:xfrm>
            <a:off x="-3853" y="0"/>
            <a:ext cx="5599416" cy="6885703"/>
          </a:xfrm>
          <a:prstGeom prst="rect">
            <a:avLst/>
          </a:prstGeom>
        </p:spPr>
      </p:pic>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840103D6-BD9B-F94C-9743-256F8D0C054F}"/>
              </a:ext>
            </a:extLst>
          </p:cNvPr>
          <p:cNvSpPr>
            <a:spLocks noGrp="1"/>
          </p:cNvSpPr>
          <p:nvPr>
            <p:ph type="body" sz="quarter" idx="10"/>
          </p:nvPr>
        </p:nvSpPr>
        <p:spPr>
          <a:xfrm>
            <a:off x="6392866" y="1795467"/>
            <a:ext cx="4649492" cy="2646812"/>
          </a:xfrm>
          <a:prstGeom prst="rect">
            <a:avLst/>
          </a:prstGeom>
        </p:spPr>
        <p:txBody>
          <a:bodyPr/>
          <a:lstStyle>
            <a:lvl1pPr marL="514350" indent="-514350">
              <a:spcAft>
                <a:spcPts val="600"/>
              </a:spcAft>
              <a:buFont typeface="+mj-lt"/>
              <a:buAutoNum type="arabicPeriod"/>
              <a:defRPr sz="2400" b="0">
                <a:solidFill>
                  <a:schemeClr val="tx1"/>
                </a:solidFill>
                <a:latin typeface="Arial" panose="020B0604020202020204" pitchFamily="34" charset="0"/>
                <a:ea typeface="Source Sans Pro" panose="020B0503030403020204" pitchFamily="34" charset="0"/>
                <a:cs typeface="Arial" panose="020B0604020202020204" pitchFamily="34" charset="0"/>
              </a:defRPr>
            </a:lvl1pPr>
          </a:lstStyle>
          <a:p>
            <a:pPr lvl="0"/>
            <a:r>
              <a:rPr lang="en-US"/>
              <a:t>Click to edit Master text styles</a:t>
            </a:r>
          </a:p>
          <a:p>
            <a:pPr lvl="0"/>
            <a:endParaRPr lang="en-US"/>
          </a:p>
          <a:p>
            <a:pPr lvl="0"/>
            <a:endParaRPr lang="en-US"/>
          </a:p>
        </p:txBody>
      </p:sp>
      <p:sp>
        <p:nvSpPr>
          <p:cNvPr id="19" name="Rectangle 18">
            <a:extLst>
              <a:ext uri="{FF2B5EF4-FFF2-40B4-BE49-F238E27FC236}">
                <a16:creationId xmlns:a16="http://schemas.microsoft.com/office/drawing/2014/main" id="{085861E5-E4FE-D94F-917C-48620F297054}"/>
              </a:ext>
            </a:extLst>
          </p:cNvPr>
          <p:cNvSpPr/>
          <p:nvPr userDrawn="1"/>
        </p:nvSpPr>
        <p:spPr>
          <a:xfrm>
            <a:off x="6367239" y="707183"/>
            <a:ext cx="1919115" cy="584775"/>
          </a:xfrm>
          <a:prstGeom prst="rect">
            <a:avLst/>
          </a:prstGeom>
        </p:spPr>
        <p:txBody>
          <a:bodyPr wrap="none">
            <a:spAutoFit/>
          </a:bodyPr>
          <a:lstStyle/>
          <a:p>
            <a:r>
              <a:rPr lang="en-US" sz="3200" b="0">
                <a:solidFill>
                  <a:schemeClr val="tx1"/>
                </a:solidFill>
                <a:latin typeface="Arial" panose="020B0604020202020204" pitchFamily="34" charset="0"/>
                <a:ea typeface="Source Sans Pro" panose="020B0503030403020204" pitchFamily="34" charset="0"/>
                <a:cs typeface="Arial" panose="020B0604020202020204" pitchFamily="34" charset="0"/>
              </a:rPr>
              <a:t>AGENDA</a:t>
            </a:r>
          </a:p>
        </p:txBody>
      </p:sp>
      <p:pic>
        <p:nvPicPr>
          <p:cNvPr id="2" name="Picture 1">
            <a:extLst>
              <a:ext uri="{FF2B5EF4-FFF2-40B4-BE49-F238E27FC236}">
                <a16:creationId xmlns:a16="http://schemas.microsoft.com/office/drawing/2014/main" id="{A8BA8934-A18F-B748-943A-0BA72D0F95B0}"/>
              </a:ext>
            </a:extLst>
          </p:cNvPr>
          <p:cNvPicPr>
            <a:picLocks noChangeAspect="1"/>
          </p:cNvPicPr>
          <p:nvPr userDrawn="1"/>
        </p:nvPicPr>
        <p:blipFill>
          <a:blip r:embed="rId4">
            <a:lum bright="54000" contrast="-68000"/>
          </a:blip>
          <a:stretch>
            <a:fillRect/>
          </a:stretch>
        </p:blipFill>
        <p:spPr>
          <a:xfrm>
            <a:off x="5203398" y="910671"/>
            <a:ext cx="812800" cy="177800"/>
          </a:xfrm>
          <a:prstGeom prst="rect">
            <a:avLst/>
          </a:prstGeom>
          <a:noFill/>
          <a:effectLst/>
        </p:spPr>
      </p:pic>
      <p:pic>
        <p:nvPicPr>
          <p:cNvPr id="23" name="Picture 22">
            <a:extLst>
              <a:ext uri="{FF2B5EF4-FFF2-40B4-BE49-F238E27FC236}">
                <a16:creationId xmlns:a16="http://schemas.microsoft.com/office/drawing/2014/main" id="{1A81E884-321C-5A48-B4B8-E6480F13E02B}"/>
              </a:ext>
            </a:extLst>
          </p:cNvPr>
          <p:cNvPicPr>
            <a:picLocks noChangeAspect="1"/>
          </p:cNvPicPr>
          <p:nvPr userDrawn="1"/>
        </p:nvPicPr>
        <p:blipFill>
          <a:blip r:embed="rId5"/>
          <a:stretch>
            <a:fillRect/>
          </a:stretch>
        </p:blipFill>
        <p:spPr>
          <a:xfrm>
            <a:off x="11042358" y="290161"/>
            <a:ext cx="791961" cy="935086"/>
          </a:xfrm>
          <a:prstGeom prst="rect">
            <a:avLst/>
          </a:prstGeom>
        </p:spPr>
      </p:pic>
      <p:sp>
        <p:nvSpPr>
          <p:cNvPr id="11" name="TextBox 10">
            <a:extLst>
              <a:ext uri="{FF2B5EF4-FFF2-40B4-BE49-F238E27FC236}">
                <a16:creationId xmlns:a16="http://schemas.microsoft.com/office/drawing/2014/main" id="{07C4223D-1B2E-B546-8C28-E49EFA768158}"/>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spTree>
    <p:extLst>
      <p:ext uri="{BB962C8B-B14F-4D97-AF65-F5344CB8AC3E}">
        <p14:creationId xmlns:p14="http://schemas.microsoft.com/office/powerpoint/2010/main" val="671038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ver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F8447-16E2-1A47-A512-8DD922C68494}"/>
              </a:ext>
            </a:extLst>
          </p:cNvPr>
          <p:cNvSpPr>
            <a:spLocks noGrp="1"/>
          </p:cNvSpPr>
          <p:nvPr>
            <p:ph type="title"/>
          </p:nvPr>
        </p:nvSpPr>
        <p:spPr>
          <a:xfrm>
            <a:off x="514755" y="290161"/>
            <a:ext cx="11677245" cy="655400"/>
          </a:xfrm>
          <a:prstGeom prst="rect">
            <a:avLst/>
          </a:prstGeom>
        </p:spPr>
        <p:txBody>
          <a:bodyPr>
            <a:normAutofit/>
          </a:bodyPr>
          <a:lstStyle>
            <a:lvl1pPr>
              <a:defRPr sz="2800" b="0">
                <a:latin typeface="Arial" panose="020B0604020202020204" pitchFamily="34" charset="0"/>
                <a:ea typeface="Source Sans Pro" panose="020B0503030403020204" pitchFamily="34" charset="0"/>
                <a:cs typeface="Arial" panose="020B0604020202020204"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33A9E96F-5227-1548-B95B-5D28BA510D81}"/>
              </a:ext>
            </a:extLst>
          </p:cNvPr>
          <p:cNvPicPr>
            <a:picLocks noChangeAspect="1"/>
          </p:cNvPicPr>
          <p:nvPr userDrawn="1"/>
        </p:nvPicPr>
        <p:blipFill>
          <a:blip r:embed="rId2"/>
          <a:stretch>
            <a:fillRect/>
          </a:stretch>
        </p:blipFill>
        <p:spPr>
          <a:xfrm>
            <a:off x="11042358" y="290161"/>
            <a:ext cx="791961" cy="935086"/>
          </a:xfrm>
          <a:prstGeom prst="rect">
            <a:avLst/>
          </a:prstGeom>
        </p:spPr>
      </p:pic>
      <p:sp>
        <p:nvSpPr>
          <p:cNvPr id="7" name="TextBox 6">
            <a:extLst>
              <a:ext uri="{FF2B5EF4-FFF2-40B4-BE49-F238E27FC236}">
                <a16:creationId xmlns:a16="http://schemas.microsoft.com/office/drawing/2014/main" id="{2E9B6598-EB2A-9B4D-AE59-254800155AED}"/>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4" name="Picture 3">
            <a:extLst>
              <a:ext uri="{FF2B5EF4-FFF2-40B4-BE49-F238E27FC236}">
                <a16:creationId xmlns:a16="http://schemas.microsoft.com/office/drawing/2014/main" id="{975E1143-2E61-1C4E-A45F-FD8190D11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250572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v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7DB2B-9CB9-9B4D-9062-4B66802DCFD8}"/>
              </a:ext>
            </a:extLst>
          </p:cNvPr>
          <p:cNvSpPr/>
          <p:nvPr userDrawn="1"/>
        </p:nvSpPr>
        <p:spPr>
          <a:xfrm>
            <a:off x="0" y="0"/>
            <a:ext cx="5794872" cy="6608386"/>
          </a:xfrm>
          <a:prstGeom prst="rect">
            <a:avLst/>
          </a:prstGeom>
          <a:solidFill>
            <a:srgbClr val="00A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F8447-16E2-1A47-A512-8DD922C68494}"/>
              </a:ext>
            </a:extLst>
          </p:cNvPr>
          <p:cNvSpPr>
            <a:spLocks noGrp="1"/>
          </p:cNvSpPr>
          <p:nvPr>
            <p:ph type="title"/>
          </p:nvPr>
        </p:nvSpPr>
        <p:spPr>
          <a:xfrm>
            <a:off x="514755" y="290161"/>
            <a:ext cx="11677245" cy="655400"/>
          </a:xfrm>
          <a:prstGeom prst="rect">
            <a:avLst/>
          </a:prstGeom>
        </p:spPr>
        <p:txBody>
          <a:bodyPr>
            <a:normAutofit/>
          </a:bodyPr>
          <a:lstStyle>
            <a:lvl1pPr>
              <a:defRPr sz="2800" b="0">
                <a:latin typeface="Arial" panose="020B0604020202020204" pitchFamily="34" charset="0"/>
                <a:ea typeface="Source Sans Pro" panose="020B0503030403020204" pitchFamily="34" charset="0"/>
                <a:cs typeface="Arial" panose="020B0604020202020204"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33A9E96F-5227-1548-B95B-5D28BA510D81}"/>
              </a:ext>
            </a:extLst>
          </p:cNvPr>
          <p:cNvPicPr>
            <a:picLocks noChangeAspect="1"/>
          </p:cNvPicPr>
          <p:nvPr userDrawn="1"/>
        </p:nvPicPr>
        <p:blipFill>
          <a:blip r:embed="rId2"/>
          <a:stretch>
            <a:fillRect/>
          </a:stretch>
        </p:blipFill>
        <p:spPr>
          <a:xfrm>
            <a:off x="11042358" y="290161"/>
            <a:ext cx="791961" cy="935086"/>
          </a:xfrm>
          <a:prstGeom prst="rect">
            <a:avLst/>
          </a:prstGeom>
        </p:spPr>
      </p:pic>
      <p:sp>
        <p:nvSpPr>
          <p:cNvPr id="8" name="TextBox 7">
            <a:extLst>
              <a:ext uri="{FF2B5EF4-FFF2-40B4-BE49-F238E27FC236}">
                <a16:creationId xmlns:a16="http://schemas.microsoft.com/office/drawing/2014/main" id="{3AFCCF9B-B434-684F-A00E-5984F9CEB39B}"/>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0" name="Picture 9">
            <a:extLst>
              <a:ext uri="{FF2B5EF4-FFF2-40B4-BE49-F238E27FC236}">
                <a16:creationId xmlns:a16="http://schemas.microsoft.com/office/drawing/2014/main" id="{9F97AC31-5D7E-BC43-BD12-7F4B4E3159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3045031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A6DE96-4229-B04D-8910-5ED15B42F3E0}"/>
              </a:ext>
            </a:extLst>
          </p:cNvPr>
          <p:cNvSpPr/>
          <p:nvPr userDrawn="1"/>
        </p:nvSpPr>
        <p:spPr>
          <a:xfrm>
            <a:off x="6509288" y="129664"/>
            <a:ext cx="5682712" cy="119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64988E-2377-3B4E-9337-1A5CB35ED7A4}"/>
              </a:ext>
            </a:extLst>
          </p:cNvPr>
          <p:cNvSpPr/>
          <p:nvPr userDrawn="1"/>
        </p:nvSpPr>
        <p:spPr>
          <a:xfrm>
            <a:off x="6509288" y="1431522"/>
            <a:ext cx="5682712" cy="119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B905F2-06C8-ED45-98F5-062C80ACA7FA}"/>
              </a:ext>
            </a:extLst>
          </p:cNvPr>
          <p:cNvSpPr/>
          <p:nvPr userDrawn="1"/>
        </p:nvSpPr>
        <p:spPr>
          <a:xfrm>
            <a:off x="6509288" y="2733380"/>
            <a:ext cx="5682712" cy="119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20757-E4EC-614D-BAC0-CCBEBE033D55}"/>
              </a:ext>
            </a:extLst>
          </p:cNvPr>
          <p:cNvSpPr/>
          <p:nvPr userDrawn="1"/>
        </p:nvSpPr>
        <p:spPr>
          <a:xfrm>
            <a:off x="6509288" y="4035238"/>
            <a:ext cx="5682712" cy="119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EA551B-5C18-F34B-A244-8E8D474F87FA}"/>
              </a:ext>
            </a:extLst>
          </p:cNvPr>
          <p:cNvSpPr/>
          <p:nvPr userDrawn="1"/>
        </p:nvSpPr>
        <p:spPr>
          <a:xfrm>
            <a:off x="6509288" y="5337096"/>
            <a:ext cx="5682712" cy="119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1DD3D2-A627-5F47-ABB8-B29C435C8177}"/>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F8447-16E2-1A47-A512-8DD922C68494}"/>
              </a:ext>
            </a:extLst>
          </p:cNvPr>
          <p:cNvSpPr>
            <a:spLocks noGrp="1"/>
          </p:cNvSpPr>
          <p:nvPr>
            <p:ph type="title"/>
          </p:nvPr>
        </p:nvSpPr>
        <p:spPr>
          <a:xfrm>
            <a:off x="514755" y="290161"/>
            <a:ext cx="11677245" cy="655400"/>
          </a:xfrm>
          <a:prstGeom prst="rect">
            <a:avLst/>
          </a:prstGeom>
        </p:spPr>
        <p:txBody>
          <a:bodyPr>
            <a:normAutofit/>
          </a:bodyPr>
          <a:lstStyle>
            <a:lvl1pPr>
              <a:defRPr sz="2800" b="0">
                <a:latin typeface="Arial" panose="020B0604020202020204" pitchFamily="34" charset="0"/>
                <a:ea typeface="Source Sans Pro" panose="020B0503030403020204" pitchFamily="34" charset="0"/>
                <a:cs typeface="Arial" panose="020B0604020202020204"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33A9E96F-5227-1548-B95B-5D28BA510D81}"/>
              </a:ext>
            </a:extLst>
          </p:cNvPr>
          <p:cNvPicPr>
            <a:picLocks noChangeAspect="1"/>
          </p:cNvPicPr>
          <p:nvPr userDrawn="1"/>
        </p:nvPicPr>
        <p:blipFill>
          <a:blip r:embed="rId2"/>
          <a:stretch>
            <a:fillRect/>
          </a:stretch>
        </p:blipFill>
        <p:spPr>
          <a:xfrm>
            <a:off x="11042358" y="290161"/>
            <a:ext cx="791961" cy="935086"/>
          </a:xfrm>
          <a:prstGeom prst="rect">
            <a:avLst/>
          </a:prstGeom>
        </p:spPr>
      </p:pic>
      <p:sp>
        <p:nvSpPr>
          <p:cNvPr id="13" name="TextBox 12">
            <a:extLst>
              <a:ext uri="{FF2B5EF4-FFF2-40B4-BE49-F238E27FC236}">
                <a16:creationId xmlns:a16="http://schemas.microsoft.com/office/drawing/2014/main" id="{12F4396A-BE68-AA4B-B221-E8C10632F7C7}"/>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4" name="Picture 13">
            <a:extLst>
              <a:ext uri="{FF2B5EF4-FFF2-40B4-BE49-F238E27FC236}">
                <a16:creationId xmlns:a16="http://schemas.microsoft.com/office/drawing/2014/main" id="{95D85D48-38D4-004B-8919-CE6E041EF4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91359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94C18A-C4FB-FE41-9C48-4488B4EAA4C0}"/>
              </a:ext>
            </a:extLst>
          </p:cNvPr>
          <p:cNvSpPr/>
          <p:nvPr userDrawn="1"/>
        </p:nvSpPr>
        <p:spPr>
          <a:xfrm>
            <a:off x="0" y="0"/>
            <a:ext cx="6367363" cy="6887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Text Placeholder 4">
            <a:extLst>
              <a:ext uri="{FF2B5EF4-FFF2-40B4-BE49-F238E27FC236}">
                <a16:creationId xmlns:a16="http://schemas.microsoft.com/office/drawing/2014/main" id="{77CB8564-ABA7-9443-8617-3E3F77624CBB}"/>
              </a:ext>
            </a:extLst>
          </p:cNvPr>
          <p:cNvSpPr>
            <a:spLocks noGrp="1"/>
          </p:cNvSpPr>
          <p:nvPr>
            <p:ph type="body" sz="quarter" idx="10"/>
          </p:nvPr>
        </p:nvSpPr>
        <p:spPr>
          <a:xfrm>
            <a:off x="352424" y="1848840"/>
            <a:ext cx="5743575" cy="4178643"/>
          </a:xfrm>
        </p:spPr>
        <p:txBody>
          <a:bodyPr numCol="2">
            <a:normAutofit/>
          </a:bodyPr>
          <a:lstStyle>
            <a:lvl1pPr marL="342900" indent="-342900">
              <a:lnSpc>
                <a:spcPct val="150000"/>
              </a:lnSpc>
              <a:spcBef>
                <a:spcPts val="0"/>
              </a:spcBef>
              <a:buFont typeface="Wingdings" pitchFamily="2" charset="2"/>
              <a:buChar char="§"/>
              <a:defRPr sz="1200">
                <a:solidFill>
                  <a:schemeClr val="tx1">
                    <a:lumMod val="50000"/>
                    <a:lumOff val="50000"/>
                  </a:schemeClr>
                </a:solidFill>
                <a:latin typeface="+mn-lt"/>
                <a:ea typeface="Source Sans Pro" panose="020B0503030403020204" pitchFamily="34" charset="0"/>
              </a:defRPr>
            </a:lvl1pPr>
          </a:lstStyle>
          <a:p>
            <a:pPr lvl="0"/>
            <a:r>
              <a:rPr lang="en-US"/>
              <a:t>Edit Master text styles</a:t>
            </a:r>
          </a:p>
        </p:txBody>
      </p:sp>
      <p:sp>
        <p:nvSpPr>
          <p:cNvPr id="9" name="Text Placeholder 4">
            <a:extLst>
              <a:ext uri="{FF2B5EF4-FFF2-40B4-BE49-F238E27FC236}">
                <a16:creationId xmlns:a16="http://schemas.microsoft.com/office/drawing/2014/main" id="{F6FBD8C8-A57E-2747-A432-68651FD5093F}"/>
              </a:ext>
            </a:extLst>
          </p:cNvPr>
          <p:cNvSpPr>
            <a:spLocks noGrp="1"/>
          </p:cNvSpPr>
          <p:nvPr>
            <p:ph type="body" sz="quarter" idx="11"/>
          </p:nvPr>
        </p:nvSpPr>
        <p:spPr>
          <a:xfrm>
            <a:off x="6650781" y="1866646"/>
            <a:ext cx="5257800" cy="4160838"/>
          </a:xfrm>
        </p:spPr>
        <p:txBody>
          <a:bodyPr numCol="2">
            <a:normAutofit/>
          </a:bodyPr>
          <a:lstStyle>
            <a:lvl1pPr marL="342900" indent="-342900">
              <a:buFont typeface="Wingdings" pitchFamily="2" charset="2"/>
              <a:buChar char="§"/>
              <a:defRPr sz="1200">
                <a:solidFill>
                  <a:schemeClr val="tx1">
                    <a:lumMod val="50000"/>
                    <a:lumOff val="50000"/>
                  </a:schemeClr>
                </a:solidFill>
                <a:latin typeface="+mn-lt"/>
                <a:ea typeface="Source Sans Pro" panose="020B0503030403020204"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5144F5C1-060E-9A42-869D-D6A6BD84FA91}"/>
              </a:ext>
            </a:extLst>
          </p:cNvPr>
          <p:cNvSpPr>
            <a:spLocks noGrp="1"/>
          </p:cNvSpPr>
          <p:nvPr>
            <p:ph type="body" sz="quarter" idx="12"/>
          </p:nvPr>
        </p:nvSpPr>
        <p:spPr>
          <a:xfrm>
            <a:off x="352425" y="1313181"/>
            <a:ext cx="5743574" cy="554037"/>
          </a:xfrm>
        </p:spPr>
        <p:txBody>
          <a:bodyPr>
            <a:normAutofit/>
          </a:bodyPr>
          <a:lstStyle>
            <a:lvl1pPr marL="0" indent="0">
              <a:buNone/>
              <a:defRPr sz="1800">
                <a:solidFill>
                  <a:srgbClr val="00AE8D"/>
                </a:solidFill>
                <a:latin typeface="+mn-lt"/>
                <a:ea typeface="Source Sans Pro" panose="020B0503030403020204" pitchFamily="34" charset="0"/>
              </a:defRPr>
            </a:lvl1pPr>
          </a:lstStyle>
          <a:p>
            <a:pPr lvl="0"/>
            <a:r>
              <a:rPr lang="en-US"/>
              <a:t>Edit Master text styles</a:t>
            </a:r>
          </a:p>
        </p:txBody>
      </p:sp>
      <p:sp>
        <p:nvSpPr>
          <p:cNvPr id="12" name="Text Placeholder 6">
            <a:extLst>
              <a:ext uri="{FF2B5EF4-FFF2-40B4-BE49-F238E27FC236}">
                <a16:creationId xmlns:a16="http://schemas.microsoft.com/office/drawing/2014/main" id="{D43A7E78-D477-CA43-9BB5-B10591C8FFE0}"/>
              </a:ext>
            </a:extLst>
          </p:cNvPr>
          <p:cNvSpPr>
            <a:spLocks noGrp="1"/>
          </p:cNvSpPr>
          <p:nvPr>
            <p:ph type="body" sz="quarter" idx="13"/>
          </p:nvPr>
        </p:nvSpPr>
        <p:spPr>
          <a:xfrm>
            <a:off x="6661785" y="1313181"/>
            <a:ext cx="5257800" cy="554037"/>
          </a:xfrm>
        </p:spPr>
        <p:txBody>
          <a:bodyPr>
            <a:normAutofit/>
          </a:bodyPr>
          <a:lstStyle>
            <a:lvl1pPr marL="0" indent="0">
              <a:buNone/>
              <a:defRPr sz="1800">
                <a:solidFill>
                  <a:srgbClr val="00AE8D"/>
                </a:solidFill>
                <a:latin typeface="+mn-lt"/>
                <a:ea typeface="Source Sans Pro" panose="020B0503030403020204" pitchFamily="34" charset="0"/>
              </a:defRPr>
            </a:lvl1pPr>
          </a:lstStyle>
          <a:p>
            <a:pPr lvl="0"/>
            <a:r>
              <a:rPr lang="en-US"/>
              <a:t>Edit Master text styles</a:t>
            </a:r>
          </a:p>
        </p:txBody>
      </p:sp>
      <p:sp>
        <p:nvSpPr>
          <p:cNvPr id="15" name="Title 1">
            <a:extLst>
              <a:ext uri="{FF2B5EF4-FFF2-40B4-BE49-F238E27FC236}">
                <a16:creationId xmlns:a16="http://schemas.microsoft.com/office/drawing/2014/main" id="{43EF891A-AD30-492C-8AC7-67CA0CF1E4E7}"/>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13" name="TextBox 12">
            <a:extLst>
              <a:ext uri="{FF2B5EF4-FFF2-40B4-BE49-F238E27FC236}">
                <a16:creationId xmlns:a16="http://schemas.microsoft.com/office/drawing/2014/main" id="{7440243B-4D62-DC46-B5C2-E1D0AAF8E7AC}"/>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6" name="Picture 15">
            <a:extLst>
              <a:ext uri="{FF2B5EF4-FFF2-40B4-BE49-F238E27FC236}">
                <a16:creationId xmlns:a16="http://schemas.microsoft.com/office/drawing/2014/main" id="{E2E683CC-F073-E844-BFFA-EA1AC1F7C0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361435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Su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94C18A-C4FB-FE41-9C48-4488B4EAA4C0}"/>
              </a:ext>
            </a:extLst>
          </p:cNvPr>
          <p:cNvSpPr/>
          <p:nvPr userDrawn="1"/>
        </p:nvSpPr>
        <p:spPr>
          <a:xfrm>
            <a:off x="3297383" y="0"/>
            <a:ext cx="8894618" cy="6887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A2F382A5-DB80-4B23-9641-90E76E2A7D49}"/>
              </a:ext>
            </a:extLst>
          </p:cNvPr>
          <p:cNvSpPr/>
          <p:nvPr userDrawn="1"/>
        </p:nvSpPr>
        <p:spPr>
          <a:xfrm>
            <a:off x="0" y="6608386"/>
            <a:ext cx="12192000" cy="279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Text Placeholder 4">
            <a:extLst>
              <a:ext uri="{FF2B5EF4-FFF2-40B4-BE49-F238E27FC236}">
                <a16:creationId xmlns:a16="http://schemas.microsoft.com/office/drawing/2014/main" id="{E58DDBE2-312F-7D4D-B2B7-492BEACCA8AF}"/>
              </a:ext>
            </a:extLst>
          </p:cNvPr>
          <p:cNvSpPr>
            <a:spLocks noGrp="1"/>
          </p:cNvSpPr>
          <p:nvPr>
            <p:ph type="body" sz="quarter" idx="10"/>
          </p:nvPr>
        </p:nvSpPr>
        <p:spPr>
          <a:xfrm>
            <a:off x="4004685" y="1261970"/>
            <a:ext cx="7356475" cy="4364037"/>
          </a:xfrm>
        </p:spPr>
        <p:txBody>
          <a:bodyPr>
            <a:normAutofit/>
          </a:bodyPr>
          <a:lstStyle>
            <a:lvl1pPr marL="0" indent="0">
              <a:lnSpc>
                <a:spcPct val="200000"/>
              </a:lnSpc>
              <a:buNone/>
              <a:defRPr sz="1800">
                <a:solidFill>
                  <a:schemeClr val="tx1">
                    <a:lumMod val="50000"/>
                    <a:lumOff val="50000"/>
                  </a:schemeClr>
                </a:solidFill>
                <a:latin typeface="+mn-lt"/>
                <a:ea typeface="Source Sans Pro" panose="020B0503030403020204"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A7436776-4E92-DF45-A9B7-BAE93BF5D778}"/>
              </a:ext>
            </a:extLst>
          </p:cNvPr>
          <p:cNvSpPr>
            <a:spLocks noGrp="1"/>
          </p:cNvSpPr>
          <p:nvPr>
            <p:ph type="body" sz="quarter" idx="11"/>
          </p:nvPr>
        </p:nvSpPr>
        <p:spPr>
          <a:xfrm>
            <a:off x="352426" y="1262063"/>
            <a:ext cx="2630804" cy="4364037"/>
          </a:xfrm>
        </p:spPr>
        <p:txBody>
          <a:bodyPr anchor="ctr">
            <a:normAutofit/>
          </a:bodyPr>
          <a:lstStyle>
            <a:lvl1pPr marL="0" indent="0" algn="ctr">
              <a:buNone/>
              <a:defRPr sz="2000">
                <a:solidFill>
                  <a:schemeClr val="tx1"/>
                </a:solidFill>
                <a:latin typeface="+mn-lt"/>
                <a:ea typeface="Source Sans Pro" panose="020B0503030403020204" pitchFamily="34" charset="0"/>
              </a:defRPr>
            </a:lvl1pPr>
          </a:lstStyle>
          <a:p>
            <a:pPr lvl="0"/>
            <a:r>
              <a:rPr lang="en-US"/>
              <a:t>Edit Master text styles</a:t>
            </a:r>
          </a:p>
        </p:txBody>
      </p:sp>
      <p:sp>
        <p:nvSpPr>
          <p:cNvPr id="13" name="Title 1">
            <a:extLst>
              <a:ext uri="{FF2B5EF4-FFF2-40B4-BE49-F238E27FC236}">
                <a16:creationId xmlns:a16="http://schemas.microsoft.com/office/drawing/2014/main" id="{6F22366A-3219-4CF6-A347-754E6E44E43D}"/>
              </a:ext>
            </a:extLst>
          </p:cNvPr>
          <p:cNvSpPr>
            <a:spLocks noGrp="1"/>
          </p:cNvSpPr>
          <p:nvPr>
            <p:ph type="title"/>
          </p:nvPr>
        </p:nvSpPr>
        <p:spPr>
          <a:xfrm>
            <a:off x="351997" y="125775"/>
            <a:ext cx="11677245" cy="655400"/>
          </a:xfrm>
          <a:prstGeom prst="rect">
            <a:avLst/>
          </a:prstGeom>
        </p:spPr>
        <p:txBody>
          <a:bodyPr/>
          <a:lstStyle>
            <a:lvl1pPr>
              <a:defRPr sz="3600" b="0">
                <a:latin typeface="+mn-lt"/>
                <a:ea typeface="Source Sans Pro" panose="020B0503030403020204" pitchFamily="34" charset="0"/>
                <a:cs typeface="Calibri" panose="020F0502020204030204" pitchFamily="34" charset="0"/>
              </a:defRPr>
            </a:lvl1pPr>
          </a:lstStyle>
          <a:p>
            <a:r>
              <a:rPr lang="en-US"/>
              <a:t>Click to edit Master title style</a:t>
            </a:r>
          </a:p>
        </p:txBody>
      </p:sp>
      <p:sp>
        <p:nvSpPr>
          <p:cNvPr id="11" name="TextBox 10">
            <a:extLst>
              <a:ext uri="{FF2B5EF4-FFF2-40B4-BE49-F238E27FC236}">
                <a16:creationId xmlns:a16="http://schemas.microsoft.com/office/drawing/2014/main" id="{A365738D-B3C2-5D45-BD34-73E37DED2FCD}"/>
              </a:ext>
            </a:extLst>
          </p:cNvPr>
          <p:cNvSpPr txBox="1"/>
          <p:nvPr userDrawn="1"/>
        </p:nvSpPr>
        <p:spPr>
          <a:xfrm>
            <a:off x="546301" y="6599550"/>
            <a:ext cx="5394959" cy="276999"/>
          </a:xfrm>
          <a:prstGeom prst="rect">
            <a:avLst/>
          </a:prstGeom>
          <a:noFill/>
        </p:spPr>
        <p:txBody>
          <a:bodyPr wrap="square" rtlCol="0">
            <a:spAutoFit/>
          </a:bodyPr>
          <a:lstStyle/>
          <a:p>
            <a:r>
              <a:rPr lang="en-US" sz="1200" dirty="0">
                <a:solidFill>
                  <a:schemeClr val="bg1"/>
                </a:solidFill>
                <a:latin typeface="Source Sans Pro" panose="020B0503030403020204" pitchFamily="34" charset="0"/>
                <a:ea typeface="Source Sans Pro" panose="020B0503030403020204" pitchFamily="34" charset="0"/>
              </a:rPr>
              <a:t>© </a:t>
            </a:r>
            <a:r>
              <a:rPr lang="en-US" sz="1200" i="1" dirty="0">
                <a:solidFill>
                  <a:schemeClr val="bg1"/>
                </a:solidFill>
                <a:latin typeface="Source Sans Pro" panose="020B0503030403020204" pitchFamily="34" charset="0"/>
                <a:ea typeface="Source Sans Pro" panose="020B0503030403020204" pitchFamily="34" charset="0"/>
              </a:rPr>
              <a:t>Copyright Intalio 2024</a:t>
            </a:r>
          </a:p>
        </p:txBody>
      </p:sp>
      <p:pic>
        <p:nvPicPr>
          <p:cNvPr id="12" name="Picture 11">
            <a:extLst>
              <a:ext uri="{FF2B5EF4-FFF2-40B4-BE49-F238E27FC236}">
                <a16:creationId xmlns:a16="http://schemas.microsoft.com/office/drawing/2014/main" id="{939D0987-AD8D-DB49-A4C1-C97E91E978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39971" y="5977890"/>
            <a:ext cx="1094347" cy="506730"/>
          </a:xfrm>
          <a:prstGeom prst="rect">
            <a:avLst/>
          </a:prstGeom>
        </p:spPr>
      </p:pic>
    </p:spTree>
    <p:extLst>
      <p:ext uri="{BB962C8B-B14F-4D97-AF65-F5344CB8AC3E}">
        <p14:creationId xmlns:p14="http://schemas.microsoft.com/office/powerpoint/2010/main" val="155284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17798-5F70-3345-BD2F-8ED5EFBE4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C6E54-E8FA-4446-8F20-BD54AE954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637F-E25F-F449-AF1B-F4C6E3B53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5E2113CB-26C0-9A4D-BA73-6D2F6B252D7C}" type="datetime2">
              <a:rPr lang="en-US" smtClean="0"/>
              <a:pPr/>
              <a:t>Wednesday, September 18, 2024</a:t>
            </a:fld>
            <a:endParaRPr lang="en-US"/>
          </a:p>
        </p:txBody>
      </p:sp>
      <p:sp>
        <p:nvSpPr>
          <p:cNvPr id="5" name="Footer Placeholder 4">
            <a:extLst>
              <a:ext uri="{FF2B5EF4-FFF2-40B4-BE49-F238E27FC236}">
                <a16:creationId xmlns:a16="http://schemas.microsoft.com/office/drawing/2014/main" id="{E15F18B3-7713-5A47-85ED-C572D420A2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EB3C3F-1527-6C4A-AE86-3844F9CE4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B7D65-9B71-B64D-B0C5-EF70457A5D00}" type="slidenum">
              <a:rPr lang="en-US" smtClean="0"/>
              <a:t>‹#›</a:t>
            </a:fld>
            <a:endParaRPr lang="en-US"/>
          </a:p>
        </p:txBody>
      </p:sp>
    </p:spTree>
    <p:extLst>
      <p:ext uri="{BB962C8B-B14F-4D97-AF65-F5344CB8AC3E}">
        <p14:creationId xmlns:p14="http://schemas.microsoft.com/office/powerpoint/2010/main" val="3580125916"/>
      </p:ext>
    </p:extLst>
  </p:cSld>
  <p:clrMap bg1="lt1" tx1="dk1" bg2="lt2" tx2="dk2" accent1="accent1" accent2="accent2" accent3="accent3" accent4="accent4" accent5="accent5" accent6="accent6" hlink="hlink" folHlink="folHlink"/>
  <p:sldLayoutIdLst>
    <p:sldLayoutId id="2147483668" r:id="rId1"/>
    <p:sldLayoutId id="2147483671" r:id="rId2"/>
    <p:sldLayoutId id="2147483674" r:id="rId3"/>
    <p:sldLayoutId id="2147483669" r:id="rId4"/>
    <p:sldLayoutId id="2147483667" r:id="rId5"/>
    <p:sldLayoutId id="2147483672" r:id="rId6"/>
    <p:sldLayoutId id="2147483670" r:id="rId7"/>
    <p:sldLayoutId id="2147483656" r:id="rId8"/>
    <p:sldLayoutId id="2147483655" r:id="rId9"/>
    <p:sldLayoutId id="2147483654" r:id="rId10"/>
    <p:sldLayoutId id="2147483659" r:id="rId11"/>
    <p:sldLayoutId id="2147483653" r:id="rId12"/>
    <p:sldLayoutId id="2147483657" r:id="rId13"/>
    <p:sldLayoutId id="2147483675" r:id="rId14"/>
    <p:sldLayoutId id="2147483676"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8EC5BB-88E6-E34F-963C-18B402E07360}"/>
              </a:ext>
            </a:extLst>
          </p:cNvPr>
          <p:cNvSpPr>
            <a:spLocks noGrp="1"/>
          </p:cNvSpPr>
          <p:nvPr>
            <p:ph type="body" sz="quarter" idx="11"/>
          </p:nvPr>
        </p:nvSpPr>
        <p:spPr>
          <a:xfrm>
            <a:off x="418938" y="2978044"/>
            <a:ext cx="8568650" cy="1551449"/>
          </a:xfrm>
        </p:spPr>
        <p:txBody>
          <a:bodyPr/>
          <a:lstStyle/>
          <a:p>
            <a:pPr>
              <a:lnSpc>
                <a:spcPct val="100000"/>
              </a:lnSpc>
            </a:pPr>
            <a:r>
              <a:rPr lang="en-US" dirty="0"/>
              <a:t>Strategy Management Platform</a:t>
            </a:r>
          </a:p>
          <a:p>
            <a:pPr>
              <a:lnSpc>
                <a:spcPct val="100000"/>
              </a:lnSpc>
            </a:pPr>
            <a:r>
              <a:rPr lang="en-US" sz="2400" b="0" dirty="0"/>
              <a:t> Dashboards Recommendation </a:t>
            </a:r>
          </a:p>
        </p:txBody>
      </p:sp>
      <p:sp>
        <p:nvSpPr>
          <p:cNvPr id="3" name="Text Placeholder 2">
            <a:extLst>
              <a:ext uri="{FF2B5EF4-FFF2-40B4-BE49-F238E27FC236}">
                <a16:creationId xmlns:a16="http://schemas.microsoft.com/office/drawing/2014/main" id="{451CDD8F-1E57-7040-9EFD-3614094E0F52}"/>
              </a:ext>
            </a:extLst>
          </p:cNvPr>
          <p:cNvSpPr>
            <a:spLocks noGrp="1"/>
          </p:cNvSpPr>
          <p:nvPr>
            <p:ph type="body" sz="quarter" idx="12"/>
          </p:nvPr>
        </p:nvSpPr>
        <p:spPr/>
        <p:txBody>
          <a:bodyPr/>
          <a:lstStyle/>
          <a:p>
            <a:r>
              <a:rPr lang="en-US" dirty="0"/>
              <a:t>LEADING INNOVATION IN DIGITAL SOLUTIONS</a:t>
            </a:r>
          </a:p>
        </p:txBody>
      </p:sp>
      <p:sp>
        <p:nvSpPr>
          <p:cNvPr id="4" name="Date Placeholder 3">
            <a:extLst>
              <a:ext uri="{FF2B5EF4-FFF2-40B4-BE49-F238E27FC236}">
                <a16:creationId xmlns:a16="http://schemas.microsoft.com/office/drawing/2014/main" id="{3B4BFC5F-3994-B34C-A823-FF0BC062AB48}"/>
              </a:ext>
            </a:extLst>
          </p:cNvPr>
          <p:cNvSpPr>
            <a:spLocks noGrp="1"/>
          </p:cNvSpPr>
          <p:nvPr>
            <p:ph type="dt" sz="half" idx="2"/>
          </p:nvPr>
        </p:nvSpPr>
        <p:spPr/>
        <p:txBody>
          <a:bodyPr/>
          <a:lstStyle/>
          <a:p>
            <a:fld id="{5E2113CB-26C0-9A4D-BA73-6D2F6B252D7C}" type="datetime2">
              <a:rPr lang="en-US" smtClean="0"/>
              <a:pPr/>
              <a:t>Wednesday, September 18, 2024</a:t>
            </a:fld>
            <a:endParaRPr lang="en-US" dirty="0"/>
          </a:p>
        </p:txBody>
      </p:sp>
      <p:pic>
        <p:nvPicPr>
          <p:cNvPr id="15" name="Picture 14">
            <a:extLst>
              <a:ext uri="{FF2B5EF4-FFF2-40B4-BE49-F238E27FC236}">
                <a16:creationId xmlns:a16="http://schemas.microsoft.com/office/drawing/2014/main" id="{D8950EFA-03CE-ECBC-2712-68B3422BFF73}"/>
              </a:ext>
            </a:extLst>
          </p:cNvPr>
          <p:cNvPicPr>
            <a:picLocks noChangeAspect="1"/>
          </p:cNvPicPr>
          <p:nvPr/>
        </p:nvPicPr>
        <p:blipFill rotWithShape="1">
          <a:blip r:embed="rId2"/>
          <a:srcRect b="40571"/>
          <a:stretch/>
        </p:blipFill>
        <p:spPr>
          <a:xfrm>
            <a:off x="607985" y="1150186"/>
            <a:ext cx="1729862" cy="216701"/>
          </a:xfrm>
          <a:prstGeom prst="rect">
            <a:avLst/>
          </a:prstGeom>
        </p:spPr>
      </p:pic>
    </p:spTree>
    <p:extLst>
      <p:ext uri="{BB962C8B-B14F-4D97-AF65-F5344CB8AC3E}">
        <p14:creationId xmlns:p14="http://schemas.microsoft.com/office/powerpoint/2010/main" val="106116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Projects Closure</a:t>
            </a:r>
            <a:br>
              <a:rPr lang="en-US" dirty="0"/>
            </a:br>
            <a:r>
              <a:rPr lang="en-US" sz="1800" dirty="0"/>
              <a:t>Management Dashboards</a:t>
            </a:r>
            <a:endParaRPr lang="en-US" dirty="0"/>
          </a:p>
        </p:txBody>
      </p:sp>
      <p:sp>
        <p:nvSpPr>
          <p:cNvPr id="14" name="TextBox 13">
            <a:extLst>
              <a:ext uri="{FF2B5EF4-FFF2-40B4-BE49-F238E27FC236}">
                <a16:creationId xmlns:a16="http://schemas.microsoft.com/office/drawing/2014/main" id="{9FA5CCC1-3589-482C-B8C1-200BD3120444}"/>
              </a:ext>
            </a:extLst>
          </p:cNvPr>
          <p:cNvSpPr txBox="1"/>
          <p:nvPr/>
        </p:nvSpPr>
        <p:spPr>
          <a:xfrm>
            <a:off x="550861" y="1002279"/>
            <a:ext cx="11411290" cy="456215"/>
          </a:xfrm>
          <a:prstGeom prst="rect">
            <a:avLst/>
          </a:prstGeom>
          <a:noFill/>
        </p:spPr>
        <p:txBody>
          <a:bodyPr wrap="square" rtlCol="0">
            <a:spAutoFit/>
          </a:bodyPr>
          <a:lstStyle/>
          <a:p>
            <a:pPr>
              <a:lnSpc>
                <a:spcPct val="150000"/>
              </a:lnSpc>
              <a:buClr>
                <a:srgbClr val="1B9F88"/>
              </a:buClr>
            </a:pPr>
            <a:endParaRPr lang="en-GB" dirty="0">
              <a:latin typeface="Segoe UI Light" panose="020B0502040204020203"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5B22E995-CF24-1ECE-7BBC-453164EF5372}"/>
              </a:ext>
            </a:extLst>
          </p:cNvPr>
          <p:cNvPicPr>
            <a:picLocks noChangeAspect="1"/>
          </p:cNvPicPr>
          <p:nvPr/>
        </p:nvPicPr>
        <p:blipFill>
          <a:blip r:embed="rId3"/>
          <a:stretch>
            <a:fillRect/>
          </a:stretch>
        </p:blipFill>
        <p:spPr>
          <a:xfrm>
            <a:off x="5958931" y="1515212"/>
            <a:ext cx="5263547" cy="2945198"/>
          </a:xfrm>
          <a:prstGeom prst="rect">
            <a:avLst/>
          </a:prstGeom>
          <a:ln>
            <a:noFill/>
          </a:ln>
          <a:effectLst>
            <a:outerShdw blurRad="190500" algn="tl" rotWithShape="0">
              <a:srgbClr val="000000">
                <a:alpha val="70000"/>
              </a:srgbClr>
            </a:outerShdw>
          </a:effectLst>
        </p:spPr>
      </p:pic>
      <p:sp>
        <p:nvSpPr>
          <p:cNvPr id="8" name="Rectangle 4">
            <a:extLst>
              <a:ext uri="{FF2B5EF4-FFF2-40B4-BE49-F238E27FC236}">
                <a16:creationId xmlns:a16="http://schemas.microsoft.com/office/drawing/2014/main" id="{0478D8BD-6638-B6D5-00D2-43EF5314AB3C}"/>
              </a:ext>
            </a:extLst>
          </p:cNvPr>
          <p:cNvSpPr>
            <a:spLocks noChangeArrowheads="1"/>
          </p:cNvSpPr>
          <p:nvPr/>
        </p:nvSpPr>
        <p:spPr bwMode="auto">
          <a:xfrm>
            <a:off x="514755" y="1002279"/>
            <a:ext cx="5180433" cy="412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Name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Duration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Lessons Learned</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Details</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Time Period (Monthly, Quarterly, Yearly)</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Type (Project type)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Department (select department)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Duration </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Table or Grid View</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Each drill down button takes to the list of items, example “Lesson Learned” drills down to all Lessons learned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spTree>
    <p:extLst>
      <p:ext uri="{BB962C8B-B14F-4D97-AF65-F5344CB8AC3E}">
        <p14:creationId xmlns:p14="http://schemas.microsoft.com/office/powerpoint/2010/main" val="372803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Risk Dashboard</a:t>
            </a:r>
            <a:br>
              <a:rPr lang="en-US" dirty="0"/>
            </a:br>
            <a:r>
              <a:rPr lang="en-US" sz="1800" dirty="0"/>
              <a:t>Management Dashboards</a:t>
            </a:r>
            <a:endParaRPr lang="en-US" dirty="0"/>
          </a:p>
        </p:txBody>
      </p:sp>
      <p:sp>
        <p:nvSpPr>
          <p:cNvPr id="23" name="Rectangle 4">
            <a:extLst>
              <a:ext uri="{FF2B5EF4-FFF2-40B4-BE49-F238E27FC236}">
                <a16:creationId xmlns:a16="http://schemas.microsoft.com/office/drawing/2014/main" id="{C13FFD9C-A874-B23A-EFB5-1F293146BF84}"/>
              </a:ext>
            </a:extLst>
          </p:cNvPr>
          <p:cNvSpPr>
            <a:spLocks noChangeArrowheads="1"/>
          </p:cNvSpPr>
          <p:nvPr/>
        </p:nvSpPr>
        <p:spPr bwMode="auto">
          <a:xfrm>
            <a:off x="514756" y="1184135"/>
            <a:ext cx="4604000" cy="488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Risk Register: List of identified risks, their severity (Low, Medium, High).</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Issue Tracker: Open issues with their priority, resolution status, and department responsible.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Risk Trends: List of opened risks per month.</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Risk Severity</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Project/Department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Risk Type (project, strategic)</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Issue Status (Open, In Progress, Resolved)</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Boxes Summary + overall circular percentage status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Combo Chart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Heatmap Chart</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Each drill down button takes to the list of items, example “Risk Register” drills down to all related risks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pic>
        <p:nvPicPr>
          <p:cNvPr id="5" name="Picture 4">
            <a:extLst>
              <a:ext uri="{FF2B5EF4-FFF2-40B4-BE49-F238E27FC236}">
                <a16:creationId xmlns:a16="http://schemas.microsoft.com/office/drawing/2014/main" id="{102EB43F-CAC3-2097-82BC-3B6A189EED15}"/>
              </a:ext>
            </a:extLst>
          </p:cNvPr>
          <p:cNvPicPr>
            <a:picLocks noChangeAspect="1"/>
          </p:cNvPicPr>
          <p:nvPr/>
        </p:nvPicPr>
        <p:blipFill>
          <a:blip r:embed="rId3"/>
          <a:srcRect/>
          <a:stretch/>
        </p:blipFill>
        <p:spPr>
          <a:xfrm>
            <a:off x="5354424" y="1949924"/>
            <a:ext cx="6400800" cy="2958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148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7343-93DD-66E7-818C-E91FD2B49AB3}"/>
              </a:ext>
            </a:extLst>
          </p:cNvPr>
          <p:cNvSpPr>
            <a:spLocks noGrp="1"/>
          </p:cNvSpPr>
          <p:nvPr>
            <p:ph type="title"/>
          </p:nvPr>
        </p:nvSpPr>
        <p:spPr/>
        <p:txBody>
          <a:bodyPr>
            <a:normAutofit fontScale="90000"/>
          </a:bodyPr>
          <a:lstStyle/>
          <a:p>
            <a:r>
              <a:rPr lang="en-US" dirty="0"/>
              <a:t>Risk Dashboard – Drill Down</a:t>
            </a:r>
            <a:br>
              <a:rPr lang="en-US" dirty="0"/>
            </a:br>
            <a:r>
              <a:rPr lang="en-US" sz="1800" dirty="0"/>
              <a:t>Management Dashboards</a:t>
            </a:r>
          </a:p>
        </p:txBody>
      </p:sp>
      <p:sp>
        <p:nvSpPr>
          <p:cNvPr id="4" name="Arrow: Right 3">
            <a:extLst>
              <a:ext uri="{FF2B5EF4-FFF2-40B4-BE49-F238E27FC236}">
                <a16:creationId xmlns:a16="http://schemas.microsoft.com/office/drawing/2014/main" id="{B815286D-B465-2A0C-9D7B-503A56005995}"/>
              </a:ext>
            </a:extLst>
          </p:cNvPr>
          <p:cNvSpPr/>
          <p:nvPr/>
        </p:nvSpPr>
        <p:spPr>
          <a:xfrm>
            <a:off x="4552390" y="2661513"/>
            <a:ext cx="555522" cy="655400"/>
          </a:xfrm>
          <a:prstGeom prst="rightArrow">
            <a:avLst/>
          </a:prstGeom>
          <a:solidFill>
            <a:srgbClr val="A3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142F9D3-AB33-EC1B-6F4E-5C27FC35773B}"/>
              </a:ext>
            </a:extLst>
          </p:cNvPr>
          <p:cNvPicPr>
            <a:picLocks noChangeAspect="1"/>
          </p:cNvPicPr>
          <p:nvPr/>
        </p:nvPicPr>
        <p:blipFill>
          <a:blip r:embed="rId2"/>
          <a:srcRect t="4295" b="4295"/>
          <a:stretch/>
        </p:blipFill>
        <p:spPr>
          <a:xfrm>
            <a:off x="5139968" y="65988"/>
            <a:ext cx="6935767" cy="65018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7D9586A-6404-DB01-35F2-49AF30834E0C}"/>
              </a:ext>
            </a:extLst>
          </p:cNvPr>
          <p:cNvPicPr>
            <a:picLocks noChangeAspect="1"/>
          </p:cNvPicPr>
          <p:nvPr/>
        </p:nvPicPr>
        <p:blipFill>
          <a:blip r:embed="rId3"/>
          <a:srcRect/>
          <a:stretch/>
        </p:blipFill>
        <p:spPr>
          <a:xfrm>
            <a:off x="184636" y="2006793"/>
            <a:ext cx="4251489" cy="1964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396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a:bodyPr>
          <a:lstStyle/>
          <a:p>
            <a:r>
              <a:rPr lang="en-US" dirty="0"/>
              <a:t>Department Dashboards</a:t>
            </a:r>
          </a:p>
        </p:txBody>
      </p:sp>
      <p:sp>
        <p:nvSpPr>
          <p:cNvPr id="23" name="Rectangle 4">
            <a:extLst>
              <a:ext uri="{FF2B5EF4-FFF2-40B4-BE49-F238E27FC236}">
                <a16:creationId xmlns:a16="http://schemas.microsoft.com/office/drawing/2014/main" id="{C13FFD9C-A874-B23A-EFB5-1F293146BF84}"/>
              </a:ext>
            </a:extLst>
          </p:cNvPr>
          <p:cNvSpPr>
            <a:spLocks noChangeArrowheads="1"/>
          </p:cNvSpPr>
          <p:nvPr/>
        </p:nvSpPr>
        <p:spPr bwMode="auto">
          <a:xfrm>
            <a:off x="514754" y="822451"/>
            <a:ext cx="974160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1">
              <a:spcBef>
                <a:spcPts val="300"/>
              </a:spcBef>
              <a:spcAft>
                <a:spcPts val="300"/>
              </a:spcAft>
              <a:buClr>
                <a:srgbClr val="00AE8D"/>
              </a:buClr>
            </a:pPr>
            <a:r>
              <a:rPr lang="en-US" sz="1400" dirty="0">
                <a:latin typeface="Segoe UI" panose="020B0502040204020203" pitchFamily="34" charset="0"/>
                <a:cs typeface="Segoe UI" panose="020B0502040204020203" pitchFamily="34" charset="0"/>
              </a:rPr>
              <a:t>Mainly similar in view of the management dashboards but filtered by department according to the logged user’s role and their </a:t>
            </a:r>
            <a:r>
              <a:rPr lang="en-US" sz="1300" dirty="0">
                <a:latin typeface="Segoe UI" panose="020B0502040204020203" pitchFamily="34" charset="0"/>
                <a:cs typeface="Segoe UI" panose="020B0502040204020203" pitchFamily="34" charset="0"/>
              </a:rPr>
              <a:t>permissions</a:t>
            </a:r>
            <a:r>
              <a:rPr lang="en-US" sz="1400" dirty="0">
                <a:latin typeface="Segoe UI" panose="020B0502040204020203" pitchFamily="34" charset="0"/>
                <a:cs typeface="Segoe UI" panose="020B0502040204020203" pitchFamily="34" charset="0"/>
              </a:rPr>
              <a:t>. </a:t>
            </a:r>
          </a:p>
          <a:p>
            <a:pPr marL="285750" lvl="1" indent="-285750">
              <a:spcBef>
                <a:spcPts val="300"/>
              </a:spcBef>
              <a:spcAft>
                <a:spcPts val="300"/>
              </a:spcAft>
              <a:buClr>
                <a:srgbClr val="00AE8D"/>
              </a:buClr>
              <a:buFont typeface="Wingdings" panose="05000000000000000000" pitchFamily="2" charset="2"/>
              <a:buChar char="Ø"/>
            </a:pPr>
            <a:r>
              <a:rPr lang="en-US" sz="1200" dirty="0">
                <a:latin typeface="Segoe UI" panose="020B0502040204020203" pitchFamily="34" charset="0"/>
                <a:cs typeface="Segoe UI" panose="020B0502040204020203" pitchFamily="34" charset="0"/>
              </a:rPr>
              <a:t>Project Performance Dashboard and Lessons Learned </a:t>
            </a:r>
          </a:p>
          <a:p>
            <a:pPr marL="285750" lvl="1" indent="-285750">
              <a:spcBef>
                <a:spcPts val="300"/>
              </a:spcBef>
              <a:spcAft>
                <a:spcPts val="300"/>
              </a:spcAft>
              <a:buClr>
                <a:srgbClr val="00AE8D"/>
              </a:buClr>
              <a:buFont typeface="Wingdings" panose="05000000000000000000" pitchFamily="2" charset="2"/>
              <a:buChar char="Ø"/>
            </a:pPr>
            <a:r>
              <a:rPr lang="en-US" sz="1200" dirty="0">
                <a:latin typeface="Segoe UI" panose="020B0502040204020203" pitchFamily="34" charset="0"/>
                <a:cs typeface="Segoe UI" panose="020B0502040204020203" pitchFamily="34" charset="0"/>
              </a:rPr>
              <a:t>Issue Tracking Dashboard</a:t>
            </a:r>
          </a:p>
          <a:p>
            <a:pPr marL="285750" lvl="1" indent="-285750">
              <a:spcBef>
                <a:spcPts val="300"/>
              </a:spcBef>
              <a:spcAft>
                <a:spcPts val="300"/>
              </a:spcAft>
              <a:buClr>
                <a:srgbClr val="00AE8D"/>
              </a:buClr>
              <a:buFont typeface="Wingdings" panose="05000000000000000000" pitchFamily="2" charset="2"/>
              <a:buChar char="Ø"/>
            </a:pPr>
            <a:r>
              <a:rPr lang="en-US" sz="1200" dirty="0">
                <a:latin typeface="Segoe UI" panose="020B0502040204020203" pitchFamily="34" charset="0"/>
                <a:cs typeface="Segoe UI" panose="020B0502040204020203" pitchFamily="34" charset="0"/>
              </a:rPr>
              <a:t>Departmental Risk Dashboard</a:t>
            </a:r>
          </a:p>
          <a:p>
            <a:pPr marL="285750" lvl="1" indent="-285750">
              <a:spcBef>
                <a:spcPts val="300"/>
              </a:spcBef>
              <a:spcAft>
                <a:spcPts val="300"/>
              </a:spcAft>
              <a:buClr>
                <a:srgbClr val="00AE8D"/>
              </a:buClr>
              <a:buFont typeface="Wingdings" panose="05000000000000000000" pitchFamily="2" charset="2"/>
              <a:buChar char="Ø"/>
            </a:pPr>
            <a:r>
              <a:rPr lang="en-US" sz="1200" dirty="0">
                <a:latin typeface="Segoe UI" panose="020B0502040204020203" pitchFamily="34" charset="0"/>
                <a:cs typeface="Segoe UI" panose="020B0502040204020203" pitchFamily="34" charset="0"/>
              </a:rPr>
              <a:t>Department KPI Dashboard </a:t>
            </a:r>
          </a:p>
        </p:txBody>
      </p:sp>
      <p:pic>
        <p:nvPicPr>
          <p:cNvPr id="9" name="Picture 8">
            <a:extLst>
              <a:ext uri="{FF2B5EF4-FFF2-40B4-BE49-F238E27FC236}">
                <a16:creationId xmlns:a16="http://schemas.microsoft.com/office/drawing/2014/main" id="{CBD3E529-DC6F-E700-98A7-FD7FC64E2449}"/>
              </a:ext>
            </a:extLst>
          </p:cNvPr>
          <p:cNvPicPr>
            <a:picLocks noChangeAspect="1"/>
          </p:cNvPicPr>
          <p:nvPr/>
        </p:nvPicPr>
        <p:blipFill>
          <a:blip r:embed="rId3"/>
          <a:srcRect l="28335" r="6138"/>
          <a:stretch/>
        </p:blipFill>
        <p:spPr>
          <a:xfrm>
            <a:off x="4588912" y="4015406"/>
            <a:ext cx="2884762" cy="2093394"/>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20C30CF-77FF-8989-7D51-05D886479612}"/>
              </a:ext>
            </a:extLst>
          </p:cNvPr>
          <p:cNvPicPr>
            <a:picLocks noChangeAspect="1"/>
          </p:cNvPicPr>
          <p:nvPr/>
        </p:nvPicPr>
        <p:blipFill>
          <a:blip r:embed="rId4"/>
          <a:srcRect/>
          <a:stretch/>
        </p:blipFill>
        <p:spPr>
          <a:xfrm>
            <a:off x="8644379" y="4997353"/>
            <a:ext cx="3349747" cy="154809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DC5EB37-429C-C172-91E4-5FE5EA1A296B}"/>
              </a:ext>
            </a:extLst>
          </p:cNvPr>
          <p:cNvPicPr>
            <a:picLocks noChangeAspect="1"/>
          </p:cNvPicPr>
          <p:nvPr/>
        </p:nvPicPr>
        <p:blipFill>
          <a:blip r:embed="rId5"/>
          <a:srcRect b="47365"/>
          <a:stretch/>
        </p:blipFill>
        <p:spPr>
          <a:xfrm>
            <a:off x="8606676" y="2697169"/>
            <a:ext cx="3425152" cy="210422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EA2CD83-2889-A296-5E6A-6A385BC39AF8}"/>
              </a:ext>
            </a:extLst>
          </p:cNvPr>
          <p:cNvPicPr>
            <a:picLocks noChangeAspect="1"/>
          </p:cNvPicPr>
          <p:nvPr/>
        </p:nvPicPr>
        <p:blipFill>
          <a:blip r:embed="rId6"/>
          <a:srcRect t="78372"/>
          <a:stretch/>
        </p:blipFill>
        <p:spPr>
          <a:xfrm>
            <a:off x="8760269" y="3458259"/>
            <a:ext cx="3271559" cy="101159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403C65E-5AEB-D536-87C8-F7C76446D07C}"/>
              </a:ext>
            </a:extLst>
          </p:cNvPr>
          <p:cNvPicPr>
            <a:picLocks noChangeAspect="1"/>
          </p:cNvPicPr>
          <p:nvPr/>
        </p:nvPicPr>
        <p:blipFill>
          <a:blip r:embed="rId7"/>
          <a:srcRect l="415" t="60923" r="-415" b="15463"/>
          <a:stretch/>
        </p:blipFill>
        <p:spPr>
          <a:xfrm>
            <a:off x="4588911" y="2676578"/>
            <a:ext cx="2884761" cy="12412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F2EF2C9-8DA9-01A5-DFA1-5E69AACB142B}"/>
              </a:ext>
            </a:extLst>
          </p:cNvPr>
          <p:cNvPicPr>
            <a:picLocks noChangeAspect="1"/>
          </p:cNvPicPr>
          <p:nvPr/>
        </p:nvPicPr>
        <p:blipFill>
          <a:blip r:embed="rId7"/>
          <a:srcRect l="208" t="1787" r="-208" b="41636"/>
          <a:stretch/>
        </p:blipFill>
        <p:spPr>
          <a:xfrm>
            <a:off x="510762" y="2635870"/>
            <a:ext cx="2794078" cy="3472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124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4042C-3B5B-B349-B978-5F0C31D30D84}"/>
              </a:ext>
            </a:extLst>
          </p:cNvPr>
          <p:cNvSpPr txBox="1">
            <a:spLocks/>
          </p:cNvSpPr>
          <p:nvPr/>
        </p:nvSpPr>
        <p:spPr>
          <a:xfrm>
            <a:off x="0" y="2226243"/>
            <a:ext cx="12192000" cy="158580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chemeClr val="bg1"/>
                </a:solidFill>
                <a:latin typeface="Arial" panose="020B0604020202020204" pitchFamily="34" charset="0"/>
                <a:ea typeface="Source Sans Pro" panose="020B0503030403020204" pitchFamily="34" charset="0"/>
                <a:cs typeface="Arial" panose="020B0604020202020204" pitchFamily="34" charset="0"/>
              </a:rPr>
              <a:t>WE LOOK FORWARD TO TRANSFORMING </a:t>
            </a:r>
          </a:p>
          <a:p>
            <a:pPr algn="ctr"/>
            <a:r>
              <a:rPr lang="en-US" sz="3600" b="1" dirty="0">
                <a:solidFill>
                  <a:schemeClr val="bg1"/>
                </a:solidFill>
                <a:latin typeface="Arial" panose="020B0604020202020204" pitchFamily="34" charset="0"/>
                <a:ea typeface="Source Sans Pro" panose="020B0503030403020204" pitchFamily="34" charset="0"/>
                <a:cs typeface="Arial" panose="020B0604020202020204" pitchFamily="34" charset="0"/>
              </a:rPr>
              <a:t>YOUR DATA INTO KNOWLEDGE</a:t>
            </a:r>
          </a:p>
        </p:txBody>
      </p:sp>
      <p:grpSp>
        <p:nvGrpSpPr>
          <p:cNvPr id="3" name="Group 2">
            <a:extLst>
              <a:ext uri="{FF2B5EF4-FFF2-40B4-BE49-F238E27FC236}">
                <a16:creationId xmlns:a16="http://schemas.microsoft.com/office/drawing/2014/main" id="{0E52D5C2-32EF-8647-A667-2CD3CD5449D5}"/>
              </a:ext>
            </a:extLst>
          </p:cNvPr>
          <p:cNvGrpSpPr/>
          <p:nvPr/>
        </p:nvGrpSpPr>
        <p:grpSpPr>
          <a:xfrm>
            <a:off x="2096599" y="4409705"/>
            <a:ext cx="7820127" cy="1952731"/>
            <a:chOff x="2096599" y="301313"/>
            <a:chExt cx="7820127" cy="1952731"/>
          </a:xfrm>
        </p:grpSpPr>
        <p:pic>
          <p:nvPicPr>
            <p:cNvPr id="4" name="Picture 3">
              <a:extLst>
                <a:ext uri="{FF2B5EF4-FFF2-40B4-BE49-F238E27FC236}">
                  <a16:creationId xmlns:a16="http://schemas.microsoft.com/office/drawing/2014/main" id="{F4AA7B0F-B53F-4049-BFD3-63F5B1C11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6599" y="301313"/>
              <a:ext cx="1175537" cy="1448431"/>
            </a:xfrm>
            <a:prstGeom prst="rect">
              <a:avLst/>
            </a:prstGeom>
          </p:spPr>
        </p:pic>
        <p:sp>
          <p:nvSpPr>
            <p:cNvPr id="5" name="TextBox 4">
              <a:extLst>
                <a:ext uri="{FF2B5EF4-FFF2-40B4-BE49-F238E27FC236}">
                  <a16:creationId xmlns:a16="http://schemas.microsoft.com/office/drawing/2014/main" id="{A4990184-FAEC-1245-824D-45EEF2C83847}"/>
                </a:ext>
              </a:extLst>
            </p:cNvPr>
            <p:cNvSpPr txBox="1"/>
            <p:nvPr/>
          </p:nvSpPr>
          <p:spPr>
            <a:xfrm>
              <a:off x="2921486" y="911094"/>
              <a:ext cx="1766054" cy="276999"/>
            </a:xfrm>
            <a:prstGeom prst="rect">
              <a:avLst/>
            </a:prstGeom>
            <a:noFill/>
          </p:spPr>
          <p:txBody>
            <a:bodyPr wrap="square" rtlCol="0">
              <a:spAutoFit/>
            </a:bodyPr>
            <a:lstStyle/>
            <a:p>
              <a:r>
                <a:rPr lang="en-LB" sz="1200" b="1" dirty="0">
                  <a:solidFill>
                    <a:schemeClr val="bg1"/>
                  </a:solidFill>
                  <a:latin typeface="Arial" panose="020B0604020202020204" pitchFamily="34" charset="0"/>
                  <a:cs typeface="Arial" panose="020B0604020202020204" pitchFamily="34" charset="0"/>
                </a:rPr>
                <a:t>@</a:t>
              </a:r>
              <a:r>
                <a:rPr lang="en-US" sz="1200" b="1" dirty="0">
                  <a:solidFill>
                    <a:schemeClr val="bg1"/>
                  </a:solidFill>
                  <a:latin typeface="Arial" panose="020B0604020202020204" pitchFamily="34" charset="0"/>
                  <a:cs typeface="Arial" panose="020B0604020202020204" pitchFamily="34" charset="0"/>
                </a:rPr>
                <a:t> Intalio</a:t>
              </a:r>
              <a:endParaRPr lang="en-LB" sz="12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7BA69C1-72A6-EE49-94EF-90774D4FCE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31380" y="427569"/>
              <a:ext cx="970602" cy="1195920"/>
            </a:xfrm>
            <a:prstGeom prst="rect">
              <a:avLst/>
            </a:prstGeom>
          </p:spPr>
        </p:pic>
        <p:sp>
          <p:nvSpPr>
            <p:cNvPr id="7" name="TextBox 6">
              <a:extLst>
                <a:ext uri="{FF2B5EF4-FFF2-40B4-BE49-F238E27FC236}">
                  <a16:creationId xmlns:a16="http://schemas.microsoft.com/office/drawing/2014/main" id="{82DA495A-A26A-B048-BEE2-0C8201FE656F}"/>
                </a:ext>
              </a:extLst>
            </p:cNvPr>
            <p:cNvSpPr txBox="1"/>
            <p:nvPr/>
          </p:nvSpPr>
          <p:spPr>
            <a:xfrm>
              <a:off x="5463520" y="923126"/>
              <a:ext cx="1766054" cy="276999"/>
            </a:xfrm>
            <a:prstGeom prst="rect">
              <a:avLst/>
            </a:prstGeom>
            <a:noFill/>
          </p:spPr>
          <p:txBody>
            <a:bodyPr wrap="square" rtlCol="0">
              <a:spAutoFit/>
            </a:bodyPr>
            <a:lstStyle/>
            <a:p>
              <a:r>
                <a:rPr lang="en-LB" sz="1200" b="1" dirty="0">
                  <a:solidFill>
                    <a:schemeClr val="bg1"/>
                  </a:solidFill>
                  <a:latin typeface="Arial" panose="020B0604020202020204" pitchFamily="34" charset="0"/>
                  <a:cs typeface="Arial" panose="020B0604020202020204" pitchFamily="34" charset="0"/>
                </a:rPr>
                <a:t>@</a:t>
              </a:r>
              <a:r>
                <a:rPr lang="en-US" sz="1200" b="1" dirty="0">
                  <a:solidFill>
                    <a:schemeClr val="bg1"/>
                  </a:solidFill>
                  <a:latin typeface="Arial" panose="020B0604020202020204" pitchFamily="34" charset="0"/>
                  <a:cs typeface="Arial" panose="020B0604020202020204" pitchFamily="34" charset="0"/>
                </a:rPr>
                <a:t> Intalio</a:t>
              </a:r>
              <a:endParaRPr lang="en-LB" sz="12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AAB731-4BC4-B149-9E21-171FE83542A5}"/>
                </a:ext>
              </a:extLst>
            </p:cNvPr>
            <p:cNvSpPr txBox="1"/>
            <p:nvPr/>
          </p:nvSpPr>
          <p:spPr>
            <a:xfrm>
              <a:off x="8017829" y="887030"/>
              <a:ext cx="1898897" cy="276999"/>
            </a:xfrm>
            <a:prstGeom prst="rect">
              <a:avLst/>
            </a:prstGeom>
            <a:noFill/>
          </p:spPr>
          <p:txBody>
            <a:bodyPr wrap="square" rtlCol="0">
              <a:spAutoFit/>
            </a:bodyPr>
            <a:lstStyle/>
            <a:p>
              <a:r>
                <a:rPr lang="en-LB" sz="1200" b="1" dirty="0">
                  <a:solidFill>
                    <a:schemeClr val="bg1"/>
                  </a:solidFill>
                  <a:latin typeface="Arial" panose="020B0604020202020204" pitchFamily="34" charset="0"/>
                  <a:cs typeface="Arial" panose="020B0604020202020204" pitchFamily="34" charset="0"/>
                </a:rPr>
                <a:t>@</a:t>
              </a:r>
              <a:r>
                <a:rPr lang="en-US" sz="1200" b="1" dirty="0">
                  <a:solidFill>
                    <a:schemeClr val="bg1"/>
                  </a:solidFill>
                  <a:latin typeface="Arial" panose="020B0604020202020204" pitchFamily="34" charset="0"/>
                  <a:cs typeface="Arial" panose="020B0604020202020204" pitchFamily="34" charset="0"/>
                </a:rPr>
                <a:t>Intalio</a:t>
              </a:r>
            </a:p>
          </p:txBody>
        </p:sp>
        <p:pic>
          <p:nvPicPr>
            <p:cNvPr id="9" name="Picture 8">
              <a:extLst>
                <a:ext uri="{FF2B5EF4-FFF2-40B4-BE49-F238E27FC236}">
                  <a16:creationId xmlns:a16="http://schemas.microsoft.com/office/drawing/2014/main" id="{14AF0EB0-63D5-834E-A17B-2E988D1D9A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9514" y="531347"/>
              <a:ext cx="802150" cy="988364"/>
            </a:xfrm>
            <a:prstGeom prst="rect">
              <a:avLst/>
            </a:prstGeom>
          </p:spPr>
        </p:pic>
        <p:sp>
          <p:nvSpPr>
            <p:cNvPr id="10" name="TextBox 9">
              <a:extLst>
                <a:ext uri="{FF2B5EF4-FFF2-40B4-BE49-F238E27FC236}">
                  <a16:creationId xmlns:a16="http://schemas.microsoft.com/office/drawing/2014/main" id="{C80A12A2-76BB-3648-981D-63C35804C03F}"/>
                </a:ext>
              </a:extLst>
            </p:cNvPr>
            <p:cNvSpPr txBox="1"/>
            <p:nvPr/>
          </p:nvSpPr>
          <p:spPr>
            <a:xfrm>
              <a:off x="2921486" y="1517585"/>
              <a:ext cx="1819451" cy="276999"/>
            </a:xfrm>
            <a:prstGeom prst="rect">
              <a:avLst/>
            </a:prstGeom>
            <a:noFill/>
          </p:spPr>
          <p:txBody>
            <a:bodyPr wrap="square" rtlCol="0">
              <a:spAutoFit/>
            </a:bodyPr>
            <a:lstStyle/>
            <a:p>
              <a:r>
                <a:rPr lang="en-LB" sz="1200" b="1" dirty="0">
                  <a:solidFill>
                    <a:schemeClr val="bg1"/>
                  </a:solidFill>
                  <a:latin typeface="Arial" panose="020B0604020202020204" pitchFamily="34" charset="0"/>
                  <a:cs typeface="Arial" panose="020B0604020202020204" pitchFamily="34" charset="0"/>
                </a:rPr>
                <a:t>@</a:t>
              </a:r>
              <a:r>
                <a:rPr lang="en-US" sz="1200" b="1" dirty="0">
                  <a:solidFill>
                    <a:schemeClr val="bg1"/>
                  </a:solidFill>
                  <a:latin typeface="Arial" panose="020B0604020202020204" pitchFamily="34" charset="0"/>
                  <a:cs typeface="Arial" panose="020B0604020202020204" pitchFamily="34" charset="0"/>
                </a:rPr>
                <a:t>Intalio</a:t>
              </a:r>
              <a:endParaRPr lang="en-LB" sz="12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5D2B5B6-386F-0747-91A2-62A4CEB2077D}"/>
                </a:ext>
              </a:extLst>
            </p:cNvPr>
            <p:cNvSpPr txBox="1"/>
            <p:nvPr/>
          </p:nvSpPr>
          <p:spPr>
            <a:xfrm>
              <a:off x="5463520" y="1529617"/>
              <a:ext cx="1819451" cy="276999"/>
            </a:xfrm>
            <a:prstGeom prst="rect">
              <a:avLst/>
            </a:prstGeom>
            <a:noFill/>
          </p:spPr>
          <p:txBody>
            <a:bodyPr wrap="square" rtlCol="0">
              <a:spAutoFit/>
            </a:bodyPr>
            <a:lstStyle/>
            <a:p>
              <a:r>
                <a:rPr lang="en-LB" sz="1200" b="1" dirty="0">
                  <a:solidFill>
                    <a:schemeClr val="bg1"/>
                  </a:solidFill>
                  <a:latin typeface="Arial" panose="020B0604020202020204" pitchFamily="34" charset="0"/>
                  <a:cs typeface="Arial" panose="020B0604020202020204" pitchFamily="34" charset="0"/>
                </a:rPr>
                <a:t>@</a:t>
              </a:r>
              <a:r>
                <a:rPr lang="en-US" sz="1200" b="1" dirty="0">
                  <a:solidFill>
                    <a:schemeClr val="bg1"/>
                  </a:solidFill>
                  <a:latin typeface="Arial" panose="020B0604020202020204" pitchFamily="34" charset="0"/>
                  <a:cs typeface="Arial" panose="020B0604020202020204" pitchFamily="34" charset="0"/>
                </a:rPr>
                <a:t>Intalio</a:t>
              </a:r>
              <a:endParaRPr lang="en-LB" sz="1200" b="1" dirty="0">
                <a:solidFill>
                  <a:schemeClr val="bg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DCD61F18-71C0-504D-A183-DE2B13877A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97309" y="1101742"/>
              <a:ext cx="802150" cy="988364"/>
            </a:xfrm>
            <a:prstGeom prst="rect">
              <a:avLst/>
            </a:prstGeom>
          </p:spPr>
        </p:pic>
        <p:pic>
          <p:nvPicPr>
            <p:cNvPr id="13" name="Picture 12">
              <a:extLst>
                <a:ext uri="{FF2B5EF4-FFF2-40B4-BE49-F238E27FC236}">
                  <a16:creationId xmlns:a16="http://schemas.microsoft.com/office/drawing/2014/main" id="{CDD30834-890C-BD42-A6B5-329CE25445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31380" y="1058124"/>
              <a:ext cx="970602" cy="1195920"/>
            </a:xfrm>
            <a:prstGeom prst="rect">
              <a:avLst/>
            </a:prstGeom>
          </p:spPr>
        </p:pic>
        <p:sp>
          <p:nvSpPr>
            <p:cNvPr id="14" name="TextBox 13">
              <a:extLst>
                <a:ext uri="{FF2B5EF4-FFF2-40B4-BE49-F238E27FC236}">
                  <a16:creationId xmlns:a16="http://schemas.microsoft.com/office/drawing/2014/main" id="{81871B7B-6EA1-E946-9727-3E95729A53FD}"/>
                </a:ext>
              </a:extLst>
            </p:cNvPr>
            <p:cNvSpPr txBox="1"/>
            <p:nvPr/>
          </p:nvSpPr>
          <p:spPr>
            <a:xfrm>
              <a:off x="8017829" y="1541649"/>
              <a:ext cx="1513426" cy="276999"/>
            </a:xfrm>
            <a:prstGeom prst="rect">
              <a:avLst/>
            </a:prstGeom>
            <a:noFill/>
          </p:spPr>
          <p:txBody>
            <a:bodyPr wrap="square" rtlCol="0">
              <a:spAutoFit/>
            </a:bodyPr>
            <a:lstStyle/>
            <a:p>
              <a:r>
                <a:rPr lang="en-LB" sz="1200" b="1">
                  <a:solidFill>
                    <a:schemeClr val="bg1"/>
                  </a:solidFill>
                  <a:latin typeface="Arial" panose="020B0604020202020204" pitchFamily="34" charset="0"/>
                  <a:cs typeface="Arial" panose="020B0604020202020204" pitchFamily="34" charset="0"/>
                </a:rPr>
                <a:t>www.intalio.com</a:t>
              </a:r>
            </a:p>
          </p:txBody>
        </p:sp>
        <p:pic>
          <p:nvPicPr>
            <p:cNvPr id="15" name="Picture 14">
              <a:extLst>
                <a:ext uri="{FF2B5EF4-FFF2-40B4-BE49-F238E27FC236}">
                  <a16:creationId xmlns:a16="http://schemas.microsoft.com/office/drawing/2014/main" id="{B716D387-B69E-554E-AAC8-6DBFDAA1DD7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4594" y="1275232"/>
              <a:ext cx="923294" cy="798014"/>
            </a:xfrm>
            <a:prstGeom prst="rect">
              <a:avLst/>
            </a:prstGeom>
          </p:spPr>
        </p:pic>
      </p:grpSp>
      <p:sp>
        <p:nvSpPr>
          <p:cNvPr id="16" name="Date Placeholder 1">
            <a:extLst>
              <a:ext uri="{FF2B5EF4-FFF2-40B4-BE49-F238E27FC236}">
                <a16:creationId xmlns:a16="http://schemas.microsoft.com/office/drawing/2014/main" id="{0DD71951-4CD0-E842-8CAE-68330CE43004}"/>
              </a:ext>
            </a:extLst>
          </p:cNvPr>
          <p:cNvSpPr txBox="1">
            <a:spLocks/>
          </p:cNvSpPr>
          <p:nvPr/>
        </p:nvSpPr>
        <p:spPr>
          <a:xfrm>
            <a:off x="3367627" y="3641945"/>
            <a:ext cx="5456746" cy="158580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1">
                <a:solidFill>
                  <a:schemeClr val="bg1"/>
                </a:solidFill>
                <a:latin typeface="Arial" panose="020B0604020202020204" pitchFamily="34" charset="0"/>
                <a:ea typeface="Source Sans Pro" panose="020B0503030403020204" pitchFamily="34" charset="0"/>
                <a:cs typeface="Arial" panose="020B0604020202020204" pitchFamily="34" charset="0"/>
              </a:rPr>
              <a:t>THANK YOU</a:t>
            </a:r>
          </a:p>
        </p:txBody>
      </p:sp>
      <p:pic>
        <p:nvPicPr>
          <p:cNvPr id="22" name="Picture 21">
            <a:extLst>
              <a:ext uri="{FF2B5EF4-FFF2-40B4-BE49-F238E27FC236}">
                <a16:creationId xmlns:a16="http://schemas.microsoft.com/office/drawing/2014/main" id="{6BDE9E43-6B5A-2745-AA0E-CA9978BE3E4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12527" y="533905"/>
            <a:ext cx="1766946" cy="818173"/>
          </a:xfrm>
          <a:prstGeom prst="rect">
            <a:avLst/>
          </a:prstGeom>
        </p:spPr>
      </p:pic>
    </p:spTree>
    <p:extLst>
      <p:ext uri="{BB962C8B-B14F-4D97-AF65-F5344CB8AC3E}">
        <p14:creationId xmlns:p14="http://schemas.microsoft.com/office/powerpoint/2010/main" val="415982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lstStyle/>
          <a:p>
            <a:r>
              <a:rPr lang="en-US" dirty="0"/>
              <a:t>Overview</a:t>
            </a:r>
          </a:p>
        </p:txBody>
      </p:sp>
      <p:sp>
        <p:nvSpPr>
          <p:cNvPr id="14" name="TextBox 13">
            <a:extLst>
              <a:ext uri="{FF2B5EF4-FFF2-40B4-BE49-F238E27FC236}">
                <a16:creationId xmlns:a16="http://schemas.microsoft.com/office/drawing/2014/main" id="{9FA5CCC1-3589-482C-B8C1-200BD3120444}"/>
              </a:ext>
            </a:extLst>
          </p:cNvPr>
          <p:cNvSpPr txBox="1"/>
          <p:nvPr/>
        </p:nvSpPr>
        <p:spPr>
          <a:xfrm>
            <a:off x="550861" y="1002279"/>
            <a:ext cx="11411290" cy="456215"/>
          </a:xfrm>
          <a:prstGeom prst="rect">
            <a:avLst/>
          </a:prstGeom>
          <a:noFill/>
        </p:spPr>
        <p:txBody>
          <a:bodyPr wrap="square" rtlCol="0">
            <a:spAutoFit/>
          </a:bodyPr>
          <a:lstStyle/>
          <a:p>
            <a:pPr>
              <a:lnSpc>
                <a:spcPct val="150000"/>
              </a:lnSpc>
              <a:buClr>
                <a:srgbClr val="1B9F88"/>
              </a:buClr>
            </a:pPr>
            <a:endParaRPr lang="en-GB" dirty="0">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60BFFD61-BDEC-4F09-89A2-1B15ED3D4A2B}"/>
              </a:ext>
            </a:extLst>
          </p:cNvPr>
          <p:cNvSpPr txBox="1"/>
          <p:nvPr/>
        </p:nvSpPr>
        <p:spPr>
          <a:xfrm>
            <a:off x="514755" y="754327"/>
            <a:ext cx="10684287" cy="1021690"/>
          </a:xfrm>
          <a:prstGeom prst="rect">
            <a:avLst/>
          </a:prstGeom>
          <a:noFill/>
        </p:spPr>
        <p:txBody>
          <a:bodyPr wrap="square" rtlCol="0">
            <a:spAutoFit/>
          </a:bodyPr>
          <a:lstStyle/>
          <a:p>
            <a:pPr algn="just">
              <a:lnSpc>
                <a:spcPct val="150000"/>
              </a:lnSpc>
              <a:spcBef>
                <a:spcPts val="600"/>
              </a:spcBef>
              <a:spcAft>
                <a:spcPts val="600"/>
              </a:spcAft>
              <a:buClr>
                <a:srgbClr val="1B9F88"/>
              </a:buClr>
            </a:pPr>
            <a:r>
              <a:rPr lang="en-US" sz="1400" dirty="0">
                <a:latin typeface="Segoe UI" panose="020B0502040204020203" pitchFamily="34" charset="0"/>
                <a:cs typeface="Segoe UI" panose="020B0502040204020203" pitchFamily="34" charset="0"/>
              </a:rPr>
              <a:t>The purpose of this presentation is to highlight a number of main dashboards and reports along with related attributes and  filters. At this phase it will be mainly a mockup or a dashboard suggestion, once discussed and agreed upon, the dashboards will be designed and provided for approval, some of the recommended dashboards are:</a:t>
            </a:r>
          </a:p>
        </p:txBody>
      </p:sp>
      <p:grpSp>
        <p:nvGrpSpPr>
          <p:cNvPr id="3" name="Group 2">
            <a:extLst>
              <a:ext uri="{FF2B5EF4-FFF2-40B4-BE49-F238E27FC236}">
                <a16:creationId xmlns:a16="http://schemas.microsoft.com/office/drawing/2014/main" id="{AF25E231-6F35-6594-6AAE-F2F447D1E230}"/>
              </a:ext>
            </a:extLst>
          </p:cNvPr>
          <p:cNvGrpSpPr/>
          <p:nvPr/>
        </p:nvGrpSpPr>
        <p:grpSpPr>
          <a:xfrm>
            <a:off x="4345625" y="1874750"/>
            <a:ext cx="7602430" cy="4193474"/>
            <a:chOff x="193690" y="384068"/>
            <a:chExt cx="10465370" cy="5772661"/>
          </a:xfrm>
        </p:grpSpPr>
        <p:sp>
          <p:nvSpPr>
            <p:cNvPr id="4" name="Rectangle: Rounded Corners 3">
              <a:extLst>
                <a:ext uri="{FF2B5EF4-FFF2-40B4-BE49-F238E27FC236}">
                  <a16:creationId xmlns:a16="http://schemas.microsoft.com/office/drawing/2014/main" id="{A30C037C-76F6-3CA2-CB16-9A69963BD653}"/>
                </a:ext>
              </a:extLst>
            </p:cNvPr>
            <p:cNvSpPr/>
            <p:nvPr/>
          </p:nvSpPr>
          <p:spPr>
            <a:xfrm>
              <a:off x="1616422" y="1306064"/>
              <a:ext cx="2591784" cy="1138878"/>
            </a:xfrm>
            <a:prstGeom prst="roundRect">
              <a:avLst/>
            </a:prstGeom>
            <a:gradFill flip="none" rotWithShape="1">
              <a:gsLst>
                <a:gs pos="0">
                  <a:srgbClr val="B1934C"/>
                </a:gs>
                <a:gs pos="53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DLaM Display" panose="02010000000000000000" pitchFamily="2" charset="0"/>
                  <a:ea typeface="ADLaM Display" panose="02010000000000000000" pitchFamily="2" charset="0"/>
                  <a:cs typeface="ADLaM Display" panose="02010000000000000000" pitchFamily="2" charset="0"/>
                </a:rPr>
                <a:t>Strategy Map</a:t>
              </a:r>
            </a:p>
          </p:txBody>
        </p:sp>
        <p:sp>
          <p:nvSpPr>
            <p:cNvPr id="5" name="Rectangle: Rounded Corners 4">
              <a:extLst>
                <a:ext uri="{FF2B5EF4-FFF2-40B4-BE49-F238E27FC236}">
                  <a16:creationId xmlns:a16="http://schemas.microsoft.com/office/drawing/2014/main" id="{ED70A1AC-73B9-E055-C0BB-1725A97B79B6}"/>
                </a:ext>
              </a:extLst>
            </p:cNvPr>
            <p:cNvSpPr/>
            <p:nvPr/>
          </p:nvSpPr>
          <p:spPr>
            <a:xfrm>
              <a:off x="193690" y="2713203"/>
              <a:ext cx="2326313" cy="1138878"/>
            </a:xfrm>
            <a:prstGeom prst="roundRect">
              <a:avLst/>
            </a:prstGeom>
            <a:gradFill flip="none" rotWithShape="1">
              <a:gsLst>
                <a:gs pos="0">
                  <a:srgbClr val="AA8C47"/>
                </a:gs>
                <a:gs pos="58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DLaM Display" panose="02010000000000000000" pitchFamily="2" charset="0"/>
                  <a:ea typeface="ADLaM Display" panose="02010000000000000000" pitchFamily="2" charset="0"/>
                  <a:cs typeface="ADLaM Display" panose="02010000000000000000" pitchFamily="2" charset="0"/>
                </a:rPr>
                <a:t>Strategy Theme</a:t>
              </a:r>
            </a:p>
          </p:txBody>
        </p:sp>
        <p:sp>
          <p:nvSpPr>
            <p:cNvPr id="6" name="Rectangle: Rounded Corners 5">
              <a:extLst>
                <a:ext uri="{FF2B5EF4-FFF2-40B4-BE49-F238E27FC236}">
                  <a16:creationId xmlns:a16="http://schemas.microsoft.com/office/drawing/2014/main" id="{F1FE2A26-B535-8856-C188-3249525FA10C}"/>
                </a:ext>
              </a:extLst>
            </p:cNvPr>
            <p:cNvSpPr/>
            <p:nvPr/>
          </p:nvSpPr>
          <p:spPr>
            <a:xfrm>
              <a:off x="1749157" y="4343401"/>
              <a:ext cx="2326313" cy="1138878"/>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DLaM Display" panose="02010000000000000000" pitchFamily="2" charset="0"/>
                  <a:ea typeface="ADLaM Display" panose="02010000000000000000" pitchFamily="2" charset="0"/>
                  <a:cs typeface="ADLaM Display" panose="02010000000000000000" pitchFamily="2" charset="0"/>
                </a:rPr>
                <a:t>Strategy Objectives</a:t>
              </a:r>
            </a:p>
          </p:txBody>
        </p:sp>
        <p:sp>
          <p:nvSpPr>
            <p:cNvPr id="7" name="Rectangle: Rounded Corners 6">
              <a:extLst>
                <a:ext uri="{FF2B5EF4-FFF2-40B4-BE49-F238E27FC236}">
                  <a16:creationId xmlns:a16="http://schemas.microsoft.com/office/drawing/2014/main" id="{1F0D2B82-7BDA-3E62-0722-D271198632A5}"/>
                </a:ext>
              </a:extLst>
            </p:cNvPr>
            <p:cNvSpPr/>
            <p:nvPr/>
          </p:nvSpPr>
          <p:spPr>
            <a:xfrm>
              <a:off x="4790281" y="3963610"/>
              <a:ext cx="1305720" cy="1898459"/>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KPIs</a:t>
              </a:r>
            </a:p>
          </p:txBody>
        </p:sp>
        <p:cxnSp>
          <p:nvCxnSpPr>
            <p:cNvPr id="9" name="Connector: Elbow 8">
              <a:extLst>
                <a:ext uri="{FF2B5EF4-FFF2-40B4-BE49-F238E27FC236}">
                  <a16:creationId xmlns:a16="http://schemas.microsoft.com/office/drawing/2014/main" id="{A5614FA3-DFC0-B052-9ABC-FD7F658429E5}"/>
                </a:ext>
              </a:extLst>
            </p:cNvPr>
            <p:cNvCxnSpPr>
              <a:stCxn id="4" idx="2"/>
              <a:endCxn id="5" idx="3"/>
            </p:cNvCxnSpPr>
            <p:nvPr/>
          </p:nvCxnSpPr>
          <p:spPr>
            <a:xfrm rot="5400000">
              <a:off x="2297309" y="2667637"/>
              <a:ext cx="837700" cy="39231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13D3A97-BB01-23E8-35E7-ACB139622FDD}"/>
                </a:ext>
              </a:extLst>
            </p:cNvPr>
            <p:cNvCxnSpPr>
              <a:stCxn id="4" idx="2"/>
              <a:endCxn id="6" idx="0"/>
            </p:cNvCxnSpPr>
            <p:nvPr/>
          </p:nvCxnSpPr>
          <p:spPr>
            <a:xfrm>
              <a:off x="2912314" y="2444942"/>
              <a:ext cx="0" cy="189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4E50144-1A57-7B01-B25C-08DED196FFD9}"/>
                </a:ext>
              </a:extLst>
            </p:cNvPr>
            <p:cNvCxnSpPr>
              <a:stCxn id="5" idx="2"/>
              <a:endCxn id="6" idx="1"/>
            </p:cNvCxnSpPr>
            <p:nvPr/>
          </p:nvCxnSpPr>
          <p:spPr>
            <a:xfrm rot="16200000" flipH="1">
              <a:off x="1022623" y="4186305"/>
              <a:ext cx="1060759" cy="39231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D75483-443D-CB93-2176-A59B60350C6F}"/>
                </a:ext>
              </a:extLst>
            </p:cNvPr>
            <p:cNvCxnSpPr>
              <a:cxnSpLocks/>
              <a:stCxn id="6" idx="3"/>
              <a:endCxn id="7" idx="1"/>
            </p:cNvCxnSpPr>
            <p:nvPr/>
          </p:nvCxnSpPr>
          <p:spPr>
            <a:xfrm>
              <a:off x="4075470" y="4912840"/>
              <a:ext cx="714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E2BCEEB-8619-D9BD-4EB8-B1E1638952C1}"/>
                </a:ext>
              </a:extLst>
            </p:cNvPr>
            <p:cNvSpPr/>
            <p:nvPr/>
          </p:nvSpPr>
          <p:spPr>
            <a:xfrm>
              <a:off x="6634864" y="1216576"/>
              <a:ext cx="2289177" cy="2442232"/>
            </a:xfrm>
            <a:prstGeom prst="roundRect">
              <a:avLst/>
            </a:prstGeom>
            <a:gradFill flip="none" rotWithShape="1">
              <a:gsLst>
                <a:gs pos="0">
                  <a:srgbClr val="AA8C47"/>
                </a:gs>
                <a:gs pos="58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sz="1400" dirty="0">
                  <a:latin typeface="ADLaM Display" panose="02010000000000000000" pitchFamily="2" charset="0"/>
                  <a:ea typeface="ADLaM Display" panose="02010000000000000000" pitchFamily="2" charset="0"/>
                  <a:cs typeface="ADLaM Display" panose="02010000000000000000" pitchFamily="2" charset="0"/>
                </a:rPr>
                <a:t>Programs</a:t>
              </a:r>
            </a:p>
          </p:txBody>
        </p:sp>
        <p:sp>
          <p:nvSpPr>
            <p:cNvPr id="15" name="Rectangle: Rounded Corners 14">
              <a:extLst>
                <a:ext uri="{FF2B5EF4-FFF2-40B4-BE49-F238E27FC236}">
                  <a16:creationId xmlns:a16="http://schemas.microsoft.com/office/drawing/2014/main" id="{A92A5DA9-80DB-4ACE-3E8E-DFB5C6E15299}"/>
                </a:ext>
              </a:extLst>
            </p:cNvPr>
            <p:cNvSpPr/>
            <p:nvPr/>
          </p:nvSpPr>
          <p:spPr>
            <a:xfrm>
              <a:off x="7344464" y="488759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17" name="Rectangle: Rounded Corners 16">
              <a:extLst>
                <a:ext uri="{FF2B5EF4-FFF2-40B4-BE49-F238E27FC236}">
                  <a16:creationId xmlns:a16="http://schemas.microsoft.com/office/drawing/2014/main" id="{1EBB77ED-8DC1-F5A5-E882-05C1DD878E53}"/>
                </a:ext>
              </a:extLst>
            </p:cNvPr>
            <p:cNvSpPr/>
            <p:nvPr/>
          </p:nvSpPr>
          <p:spPr>
            <a:xfrm>
              <a:off x="7344464" y="3766717"/>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18" name="Rectangle: Rounded Corners 17">
              <a:extLst>
                <a:ext uri="{FF2B5EF4-FFF2-40B4-BE49-F238E27FC236}">
                  <a16:creationId xmlns:a16="http://schemas.microsoft.com/office/drawing/2014/main" id="{EF715733-72D0-461A-8AA3-C2B7A1B31D6B}"/>
                </a:ext>
              </a:extLst>
            </p:cNvPr>
            <p:cNvSpPr/>
            <p:nvPr/>
          </p:nvSpPr>
          <p:spPr>
            <a:xfrm>
              <a:off x="7344464" y="2488269"/>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19" name="Rectangle: Rounded Corners 18">
              <a:extLst>
                <a:ext uri="{FF2B5EF4-FFF2-40B4-BE49-F238E27FC236}">
                  <a16:creationId xmlns:a16="http://schemas.microsoft.com/office/drawing/2014/main" id="{235C452C-E5AF-A135-AC69-4627A1F628E7}"/>
                </a:ext>
              </a:extLst>
            </p:cNvPr>
            <p:cNvSpPr/>
            <p:nvPr/>
          </p:nvSpPr>
          <p:spPr>
            <a:xfrm>
              <a:off x="7344464" y="1317729"/>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Projects</a:t>
              </a:r>
            </a:p>
          </p:txBody>
        </p:sp>
        <p:cxnSp>
          <p:nvCxnSpPr>
            <p:cNvPr id="20" name="Straight Arrow Connector 19">
              <a:extLst>
                <a:ext uri="{FF2B5EF4-FFF2-40B4-BE49-F238E27FC236}">
                  <a16:creationId xmlns:a16="http://schemas.microsoft.com/office/drawing/2014/main" id="{C24DB16B-CB01-ECC3-C692-7E8EF53D0123}"/>
                </a:ext>
              </a:extLst>
            </p:cNvPr>
            <p:cNvCxnSpPr>
              <a:cxnSpLocks/>
              <a:stCxn id="7" idx="3"/>
              <a:endCxn id="13" idx="1"/>
            </p:cNvCxnSpPr>
            <p:nvPr/>
          </p:nvCxnSpPr>
          <p:spPr>
            <a:xfrm flipV="1">
              <a:off x="6096001" y="2437692"/>
              <a:ext cx="538863" cy="2475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C8803C-1DBA-8D61-9219-4D83B6441F22}"/>
                </a:ext>
              </a:extLst>
            </p:cNvPr>
            <p:cNvCxnSpPr>
              <a:cxnSpLocks/>
              <a:stCxn id="7" idx="3"/>
              <a:endCxn id="17" idx="1"/>
            </p:cNvCxnSpPr>
            <p:nvPr/>
          </p:nvCxnSpPr>
          <p:spPr>
            <a:xfrm flipV="1">
              <a:off x="6096001" y="4256289"/>
              <a:ext cx="1248463" cy="656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2851C4-C297-03D5-2B7F-5D885BBC80DB}"/>
                </a:ext>
              </a:extLst>
            </p:cNvPr>
            <p:cNvCxnSpPr>
              <a:cxnSpLocks/>
              <a:stCxn id="7" idx="3"/>
              <a:endCxn id="15" idx="1"/>
            </p:cNvCxnSpPr>
            <p:nvPr/>
          </p:nvCxnSpPr>
          <p:spPr>
            <a:xfrm>
              <a:off x="6096001" y="4912840"/>
              <a:ext cx="1248463" cy="46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0132D8F-19EC-7B39-D59C-BED03F8D3A38}"/>
                </a:ext>
              </a:extLst>
            </p:cNvPr>
            <p:cNvSpPr/>
            <p:nvPr/>
          </p:nvSpPr>
          <p:spPr>
            <a:xfrm>
              <a:off x="4790280" y="2693118"/>
              <a:ext cx="1305720" cy="95285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KPI Change Request</a:t>
              </a:r>
            </a:p>
          </p:txBody>
        </p:sp>
        <p:cxnSp>
          <p:nvCxnSpPr>
            <p:cNvPr id="24" name="Straight Arrow Connector 23">
              <a:extLst>
                <a:ext uri="{FF2B5EF4-FFF2-40B4-BE49-F238E27FC236}">
                  <a16:creationId xmlns:a16="http://schemas.microsoft.com/office/drawing/2014/main" id="{2CA1550B-9BAD-9486-FFDD-91B6592DE01F}"/>
                </a:ext>
              </a:extLst>
            </p:cNvPr>
            <p:cNvCxnSpPr>
              <a:cxnSpLocks/>
              <a:stCxn id="7" idx="0"/>
              <a:endCxn id="23" idx="2"/>
            </p:cNvCxnSpPr>
            <p:nvPr/>
          </p:nvCxnSpPr>
          <p:spPr>
            <a:xfrm flipH="1" flipV="1">
              <a:off x="5443140" y="3645972"/>
              <a:ext cx="1" cy="317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76B4FF7-8055-F7B3-746C-13A65370BEB7}"/>
                </a:ext>
              </a:extLst>
            </p:cNvPr>
            <p:cNvSpPr/>
            <p:nvPr/>
          </p:nvSpPr>
          <p:spPr>
            <a:xfrm>
              <a:off x="9353340" y="384068"/>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 Progress</a:t>
              </a:r>
            </a:p>
          </p:txBody>
        </p:sp>
        <p:sp>
          <p:nvSpPr>
            <p:cNvPr id="26" name="Rectangle: Rounded Corners 25">
              <a:extLst>
                <a:ext uri="{FF2B5EF4-FFF2-40B4-BE49-F238E27FC236}">
                  <a16:creationId xmlns:a16="http://schemas.microsoft.com/office/drawing/2014/main" id="{89365E41-EE4B-DE07-604D-8653CF3F889F}"/>
                </a:ext>
              </a:extLst>
            </p:cNvPr>
            <p:cNvSpPr/>
            <p:nvPr/>
          </p:nvSpPr>
          <p:spPr>
            <a:xfrm>
              <a:off x="9353340" y="1582447"/>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 Risk</a:t>
              </a:r>
            </a:p>
          </p:txBody>
        </p:sp>
        <p:sp>
          <p:nvSpPr>
            <p:cNvPr id="27" name="Rectangle: Rounded Corners 26">
              <a:extLst>
                <a:ext uri="{FF2B5EF4-FFF2-40B4-BE49-F238E27FC236}">
                  <a16:creationId xmlns:a16="http://schemas.microsoft.com/office/drawing/2014/main" id="{383C86BC-AB43-1E50-0AB6-4A9456DEA7D2}"/>
                </a:ext>
              </a:extLst>
            </p:cNvPr>
            <p:cNvSpPr/>
            <p:nvPr/>
          </p:nvSpPr>
          <p:spPr>
            <a:xfrm>
              <a:off x="9353340" y="2780826"/>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 Issues</a:t>
              </a:r>
            </a:p>
          </p:txBody>
        </p:sp>
        <p:sp>
          <p:nvSpPr>
            <p:cNvPr id="28" name="Rectangle: Rounded Corners 27">
              <a:extLst>
                <a:ext uri="{FF2B5EF4-FFF2-40B4-BE49-F238E27FC236}">
                  <a16:creationId xmlns:a16="http://schemas.microsoft.com/office/drawing/2014/main" id="{F6A71856-BABE-9624-E7BF-24C084AB9D9B}"/>
                </a:ext>
              </a:extLst>
            </p:cNvPr>
            <p:cNvSpPr/>
            <p:nvPr/>
          </p:nvSpPr>
          <p:spPr>
            <a:xfrm>
              <a:off x="9353340" y="397920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a:t>
              </a:r>
            </a:p>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CR</a:t>
              </a:r>
            </a:p>
          </p:txBody>
        </p:sp>
        <p:sp>
          <p:nvSpPr>
            <p:cNvPr id="29" name="Rectangle: Rounded Corners 28">
              <a:extLst>
                <a:ext uri="{FF2B5EF4-FFF2-40B4-BE49-F238E27FC236}">
                  <a16:creationId xmlns:a16="http://schemas.microsoft.com/office/drawing/2014/main" id="{CB539F1A-D7D8-D2C1-78E3-D1A0DF00CA91}"/>
                </a:ext>
              </a:extLst>
            </p:cNvPr>
            <p:cNvSpPr/>
            <p:nvPr/>
          </p:nvSpPr>
          <p:spPr>
            <a:xfrm>
              <a:off x="9353340" y="517758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Project</a:t>
              </a:r>
            </a:p>
            <a:p>
              <a:pPr algn="ctr"/>
              <a:r>
                <a:rPr lang="en-US" sz="1200" dirty="0">
                  <a:latin typeface="ADLaM Display" panose="02010000000000000000" pitchFamily="2" charset="0"/>
                  <a:ea typeface="ADLaM Display" panose="02010000000000000000" pitchFamily="2" charset="0"/>
                  <a:cs typeface="ADLaM Display" panose="02010000000000000000" pitchFamily="2" charset="0"/>
                </a:rPr>
                <a:t>Events</a:t>
              </a:r>
            </a:p>
          </p:txBody>
        </p:sp>
      </p:grpSp>
      <p:sp>
        <p:nvSpPr>
          <p:cNvPr id="30" name="TextBox 29">
            <a:extLst>
              <a:ext uri="{FF2B5EF4-FFF2-40B4-BE49-F238E27FC236}">
                <a16:creationId xmlns:a16="http://schemas.microsoft.com/office/drawing/2014/main" id="{E4D030DE-56B3-E498-2713-A79F4F76F99E}"/>
              </a:ext>
            </a:extLst>
          </p:cNvPr>
          <p:cNvSpPr txBox="1"/>
          <p:nvPr/>
        </p:nvSpPr>
        <p:spPr>
          <a:xfrm>
            <a:off x="68746" y="1874750"/>
            <a:ext cx="4792536" cy="3777957"/>
          </a:xfrm>
          <a:prstGeom prst="rect">
            <a:avLst/>
          </a:prstGeom>
          <a:noFill/>
        </p:spPr>
        <p:txBody>
          <a:bodyPr wrap="square" rtlCol="0">
            <a:spAutoFit/>
          </a:bodyPr>
          <a:lstStyle/>
          <a:p>
            <a:pPr marL="742950" lvl="2" indent="-285750">
              <a:spcBef>
                <a:spcPts val="300"/>
              </a:spcBef>
              <a:spcAft>
                <a:spcPts val="300"/>
              </a:spcAft>
              <a:buClr>
                <a:srgbClr val="00AE8D"/>
              </a:buClr>
              <a:buFont typeface="Wingdings" panose="05000000000000000000" pitchFamily="2" charset="2"/>
              <a:buChar char="Ø"/>
            </a:pPr>
            <a:r>
              <a:rPr lang="en-US" sz="1400" b="1" dirty="0">
                <a:latin typeface="Segoe UI" panose="020B0502040204020203" pitchFamily="34" charset="0"/>
                <a:cs typeface="Segoe UI" panose="020B0502040204020203" pitchFamily="34" charset="0"/>
              </a:rPr>
              <a:t>Management Dashboards</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Strategic Overview Dashboard</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Objectives and related KPIs (Internal process vs Enablers)</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Projects Progress</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Projects Closure</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Risk Management Dashboard</a:t>
            </a:r>
          </a:p>
          <a:p>
            <a:pPr marL="742950" lvl="2" indent="-285750">
              <a:spcBef>
                <a:spcPts val="300"/>
              </a:spcBef>
              <a:spcAft>
                <a:spcPts val="300"/>
              </a:spcAft>
              <a:buClr>
                <a:srgbClr val="00AE8D"/>
              </a:buClr>
              <a:buFont typeface="Wingdings" panose="05000000000000000000" pitchFamily="2" charset="2"/>
              <a:buChar char="Ø"/>
            </a:pPr>
            <a:r>
              <a:rPr lang="en-US" sz="1400" b="1" dirty="0">
                <a:latin typeface="Segoe UI" panose="020B0502040204020203" pitchFamily="34" charset="0"/>
                <a:cs typeface="Segoe UI" panose="020B0502040204020203" pitchFamily="34" charset="0"/>
              </a:rPr>
              <a:t>Department Dashboards</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Project Performance Dashboard</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Lessons Learned </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Issue Tracking Dashboard</a:t>
            </a:r>
          </a:p>
          <a:p>
            <a:pPr marL="1200150" lvl="3" indent="-285750">
              <a:spcBef>
                <a:spcPts val="300"/>
              </a:spcBef>
              <a:spcAft>
                <a:spcPts val="300"/>
              </a:spcAft>
              <a:buClr>
                <a:srgbClr val="00AE8D"/>
              </a:buClr>
              <a:buFont typeface="Wingdings" panose="05000000000000000000" pitchFamily="2" charset="2"/>
              <a:buChar char="Ø"/>
            </a:pPr>
            <a:r>
              <a:rPr lang="en-US" sz="1400" dirty="0">
                <a:latin typeface="Segoe UI" panose="020B0502040204020203" pitchFamily="34" charset="0"/>
                <a:cs typeface="Segoe UI" panose="020B0502040204020203" pitchFamily="34" charset="0"/>
              </a:rPr>
              <a:t>Departmental Risk Dashboard</a:t>
            </a:r>
          </a:p>
          <a:p>
            <a:pPr marL="1200150" lvl="3" indent="-285750">
              <a:spcBef>
                <a:spcPts val="600"/>
              </a:spcBef>
              <a:spcAft>
                <a:spcPts val="600"/>
              </a:spcAft>
              <a:buClr>
                <a:srgbClr val="00AE8D"/>
              </a:buClr>
              <a:buFont typeface="Wingdings" panose="05000000000000000000" pitchFamily="2" charset="2"/>
              <a:buChar char="Ø"/>
            </a:pP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4252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D0E3-3673-DB3D-F2DD-1B092A6020C3}"/>
              </a:ext>
            </a:extLst>
          </p:cNvPr>
          <p:cNvSpPr>
            <a:spLocks noGrp="1"/>
          </p:cNvSpPr>
          <p:nvPr>
            <p:ph type="title"/>
          </p:nvPr>
        </p:nvSpPr>
        <p:spPr/>
        <p:txBody>
          <a:bodyPr/>
          <a:lstStyle/>
          <a:p>
            <a:r>
              <a:rPr lang="en-US" dirty="0"/>
              <a:t>Dashboard Drill Down Map</a:t>
            </a:r>
          </a:p>
        </p:txBody>
      </p:sp>
      <p:grpSp>
        <p:nvGrpSpPr>
          <p:cNvPr id="81" name="Group 80">
            <a:extLst>
              <a:ext uri="{FF2B5EF4-FFF2-40B4-BE49-F238E27FC236}">
                <a16:creationId xmlns:a16="http://schemas.microsoft.com/office/drawing/2014/main" id="{8B50F29B-75D2-0DA6-2BC3-1C656456A746}"/>
              </a:ext>
            </a:extLst>
          </p:cNvPr>
          <p:cNvGrpSpPr/>
          <p:nvPr/>
        </p:nvGrpSpPr>
        <p:grpSpPr>
          <a:xfrm>
            <a:off x="193690" y="384068"/>
            <a:ext cx="10465370" cy="5772661"/>
            <a:chOff x="193690" y="384068"/>
            <a:chExt cx="10465370" cy="5772661"/>
          </a:xfrm>
        </p:grpSpPr>
        <p:sp>
          <p:nvSpPr>
            <p:cNvPr id="3" name="Rectangle: Rounded Corners 2">
              <a:hlinkClick r:id="rId2" action="ppaction://hlinksldjump"/>
              <a:extLst>
                <a:ext uri="{FF2B5EF4-FFF2-40B4-BE49-F238E27FC236}">
                  <a16:creationId xmlns:a16="http://schemas.microsoft.com/office/drawing/2014/main" id="{E50A2650-36C0-4263-290F-1A6043981BAB}"/>
                </a:ext>
              </a:extLst>
            </p:cNvPr>
            <p:cNvSpPr/>
            <p:nvPr/>
          </p:nvSpPr>
          <p:spPr>
            <a:xfrm>
              <a:off x="1616422" y="1306064"/>
              <a:ext cx="2591784" cy="1138878"/>
            </a:xfrm>
            <a:prstGeom prst="roundRect">
              <a:avLst/>
            </a:prstGeom>
            <a:gradFill flip="none" rotWithShape="1">
              <a:gsLst>
                <a:gs pos="0">
                  <a:srgbClr val="B1934C"/>
                </a:gs>
                <a:gs pos="53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Strategy Map</a:t>
              </a:r>
            </a:p>
          </p:txBody>
        </p:sp>
        <p:sp>
          <p:nvSpPr>
            <p:cNvPr id="4" name="Rectangle: Rounded Corners 3">
              <a:hlinkClick r:id="rId3" action="ppaction://hlinksldjump"/>
              <a:extLst>
                <a:ext uri="{FF2B5EF4-FFF2-40B4-BE49-F238E27FC236}">
                  <a16:creationId xmlns:a16="http://schemas.microsoft.com/office/drawing/2014/main" id="{09F417DF-7DE4-6A91-AC4D-3983A3D766F6}"/>
                </a:ext>
              </a:extLst>
            </p:cNvPr>
            <p:cNvSpPr/>
            <p:nvPr/>
          </p:nvSpPr>
          <p:spPr>
            <a:xfrm>
              <a:off x="193690" y="2713203"/>
              <a:ext cx="2326313" cy="1138878"/>
            </a:xfrm>
            <a:prstGeom prst="roundRect">
              <a:avLst/>
            </a:prstGeom>
            <a:gradFill flip="none" rotWithShape="1">
              <a:gsLst>
                <a:gs pos="0">
                  <a:srgbClr val="AA8C47"/>
                </a:gs>
                <a:gs pos="58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Strategy Theme</a:t>
              </a:r>
            </a:p>
          </p:txBody>
        </p:sp>
        <p:sp>
          <p:nvSpPr>
            <p:cNvPr id="5" name="Rectangle: Rounded Corners 4">
              <a:extLst>
                <a:ext uri="{FF2B5EF4-FFF2-40B4-BE49-F238E27FC236}">
                  <a16:creationId xmlns:a16="http://schemas.microsoft.com/office/drawing/2014/main" id="{0045D7E0-ABFA-6BD6-8AEF-19B869F3DF6E}"/>
                </a:ext>
              </a:extLst>
            </p:cNvPr>
            <p:cNvSpPr/>
            <p:nvPr/>
          </p:nvSpPr>
          <p:spPr>
            <a:xfrm>
              <a:off x="1749157" y="4343401"/>
              <a:ext cx="2326313" cy="1138878"/>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Strategy Objectives</a:t>
              </a:r>
            </a:p>
          </p:txBody>
        </p:sp>
        <p:sp>
          <p:nvSpPr>
            <p:cNvPr id="18" name="Rectangle: Rounded Corners 17">
              <a:extLst>
                <a:ext uri="{FF2B5EF4-FFF2-40B4-BE49-F238E27FC236}">
                  <a16:creationId xmlns:a16="http://schemas.microsoft.com/office/drawing/2014/main" id="{7C78312D-E3D2-6491-D172-9670E7E2D1BA}"/>
                </a:ext>
              </a:extLst>
            </p:cNvPr>
            <p:cNvSpPr/>
            <p:nvPr/>
          </p:nvSpPr>
          <p:spPr>
            <a:xfrm>
              <a:off x="4790281" y="3963610"/>
              <a:ext cx="1305720" cy="1898459"/>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KPIs</a:t>
              </a:r>
            </a:p>
          </p:txBody>
        </p:sp>
        <p:cxnSp>
          <p:nvCxnSpPr>
            <p:cNvPr id="30" name="Connector: Elbow 29">
              <a:extLst>
                <a:ext uri="{FF2B5EF4-FFF2-40B4-BE49-F238E27FC236}">
                  <a16:creationId xmlns:a16="http://schemas.microsoft.com/office/drawing/2014/main" id="{CA701DDE-C655-EE16-B93C-EDEE4271ECB8}"/>
                </a:ext>
              </a:extLst>
            </p:cNvPr>
            <p:cNvCxnSpPr>
              <a:stCxn id="3" idx="2"/>
              <a:endCxn id="4" idx="3"/>
            </p:cNvCxnSpPr>
            <p:nvPr/>
          </p:nvCxnSpPr>
          <p:spPr>
            <a:xfrm rot="5400000">
              <a:off x="2297309" y="2667637"/>
              <a:ext cx="837700" cy="39231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990CAC8-95A7-EFB3-22D2-D073850F67AA}"/>
                </a:ext>
              </a:extLst>
            </p:cNvPr>
            <p:cNvCxnSpPr>
              <a:stCxn id="3" idx="2"/>
              <a:endCxn id="5" idx="0"/>
            </p:cNvCxnSpPr>
            <p:nvPr/>
          </p:nvCxnSpPr>
          <p:spPr>
            <a:xfrm>
              <a:off x="2912314" y="2444942"/>
              <a:ext cx="0" cy="189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54379CD-3ABC-9ECC-FBCB-7FEA16BE02BB}"/>
                </a:ext>
              </a:extLst>
            </p:cNvPr>
            <p:cNvCxnSpPr>
              <a:stCxn id="4" idx="2"/>
              <a:endCxn id="5" idx="1"/>
            </p:cNvCxnSpPr>
            <p:nvPr/>
          </p:nvCxnSpPr>
          <p:spPr>
            <a:xfrm rot="16200000" flipH="1">
              <a:off x="1022623" y="4186305"/>
              <a:ext cx="1060759" cy="39231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73807B-606D-5951-4F48-558286AF26E9}"/>
                </a:ext>
              </a:extLst>
            </p:cNvPr>
            <p:cNvCxnSpPr>
              <a:cxnSpLocks/>
              <a:stCxn id="5" idx="3"/>
              <a:endCxn id="18" idx="1"/>
            </p:cNvCxnSpPr>
            <p:nvPr/>
          </p:nvCxnSpPr>
          <p:spPr>
            <a:xfrm>
              <a:off x="4075470" y="4912840"/>
              <a:ext cx="714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D31B3B86-1245-A871-65FA-4C69AAD74544}"/>
                </a:ext>
              </a:extLst>
            </p:cNvPr>
            <p:cNvSpPr/>
            <p:nvPr/>
          </p:nvSpPr>
          <p:spPr>
            <a:xfrm>
              <a:off x="6634864" y="1216576"/>
              <a:ext cx="2289177" cy="2442232"/>
            </a:xfrm>
            <a:prstGeom prst="roundRect">
              <a:avLst/>
            </a:prstGeom>
            <a:gradFill flip="none" rotWithShape="1">
              <a:gsLst>
                <a:gs pos="0">
                  <a:srgbClr val="AA8C47"/>
                </a:gs>
                <a:gs pos="58000">
                  <a:srgbClr val="DDC26F"/>
                </a:gs>
                <a:gs pos="100000">
                  <a:srgbClr val="A98A46"/>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Programs</a:t>
              </a:r>
            </a:p>
          </p:txBody>
        </p:sp>
        <p:sp>
          <p:nvSpPr>
            <p:cNvPr id="48" name="Rectangle: Rounded Corners 47">
              <a:extLst>
                <a:ext uri="{FF2B5EF4-FFF2-40B4-BE49-F238E27FC236}">
                  <a16:creationId xmlns:a16="http://schemas.microsoft.com/office/drawing/2014/main" id="{9780A24C-9234-4BC6-EDC6-91AFF3AB8AD1}"/>
                </a:ext>
              </a:extLst>
            </p:cNvPr>
            <p:cNvSpPr/>
            <p:nvPr/>
          </p:nvSpPr>
          <p:spPr>
            <a:xfrm>
              <a:off x="7344464" y="488759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49" name="Rectangle: Rounded Corners 48">
              <a:extLst>
                <a:ext uri="{FF2B5EF4-FFF2-40B4-BE49-F238E27FC236}">
                  <a16:creationId xmlns:a16="http://schemas.microsoft.com/office/drawing/2014/main" id="{42496C81-B45A-1BDD-92FD-FEA0C4898EB8}"/>
                </a:ext>
              </a:extLst>
            </p:cNvPr>
            <p:cNvSpPr/>
            <p:nvPr/>
          </p:nvSpPr>
          <p:spPr>
            <a:xfrm>
              <a:off x="7344464" y="3766717"/>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50" name="Rectangle: Rounded Corners 49">
              <a:extLst>
                <a:ext uri="{FF2B5EF4-FFF2-40B4-BE49-F238E27FC236}">
                  <a16:creationId xmlns:a16="http://schemas.microsoft.com/office/drawing/2014/main" id="{D2405580-6F51-50F0-D01B-B610A8C60746}"/>
                </a:ext>
              </a:extLst>
            </p:cNvPr>
            <p:cNvSpPr/>
            <p:nvPr/>
          </p:nvSpPr>
          <p:spPr>
            <a:xfrm>
              <a:off x="7344464" y="2488269"/>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Projects</a:t>
              </a:r>
            </a:p>
          </p:txBody>
        </p:sp>
        <p:sp>
          <p:nvSpPr>
            <p:cNvPr id="51" name="Rectangle: Rounded Corners 50">
              <a:extLst>
                <a:ext uri="{FF2B5EF4-FFF2-40B4-BE49-F238E27FC236}">
                  <a16:creationId xmlns:a16="http://schemas.microsoft.com/office/drawing/2014/main" id="{52BCA494-D08C-B315-C8D0-9665EE136310}"/>
                </a:ext>
              </a:extLst>
            </p:cNvPr>
            <p:cNvSpPr/>
            <p:nvPr/>
          </p:nvSpPr>
          <p:spPr>
            <a:xfrm>
              <a:off x="7344464" y="1317729"/>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Projects</a:t>
              </a:r>
            </a:p>
          </p:txBody>
        </p:sp>
        <p:cxnSp>
          <p:nvCxnSpPr>
            <p:cNvPr id="54" name="Straight Arrow Connector 53">
              <a:extLst>
                <a:ext uri="{FF2B5EF4-FFF2-40B4-BE49-F238E27FC236}">
                  <a16:creationId xmlns:a16="http://schemas.microsoft.com/office/drawing/2014/main" id="{E9D05BF6-3FD1-AF1B-4D1E-2E4A1F455180}"/>
                </a:ext>
              </a:extLst>
            </p:cNvPr>
            <p:cNvCxnSpPr>
              <a:cxnSpLocks/>
              <a:stCxn id="18" idx="3"/>
              <a:endCxn id="47" idx="1"/>
            </p:cNvCxnSpPr>
            <p:nvPr/>
          </p:nvCxnSpPr>
          <p:spPr>
            <a:xfrm flipV="1">
              <a:off x="6096001" y="2437692"/>
              <a:ext cx="538863" cy="2475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033BD9D-F511-505D-8282-29283960FAD9}"/>
                </a:ext>
              </a:extLst>
            </p:cNvPr>
            <p:cNvCxnSpPr>
              <a:cxnSpLocks/>
              <a:stCxn id="18" idx="3"/>
              <a:endCxn id="49" idx="1"/>
            </p:cNvCxnSpPr>
            <p:nvPr/>
          </p:nvCxnSpPr>
          <p:spPr>
            <a:xfrm flipV="1">
              <a:off x="6096001" y="4256289"/>
              <a:ext cx="1248463" cy="656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45EFD3-6596-BCB9-3F7D-B3EB3AC45FCD}"/>
                </a:ext>
              </a:extLst>
            </p:cNvPr>
            <p:cNvCxnSpPr>
              <a:cxnSpLocks/>
              <a:stCxn id="18" idx="3"/>
              <a:endCxn id="48" idx="1"/>
            </p:cNvCxnSpPr>
            <p:nvPr/>
          </p:nvCxnSpPr>
          <p:spPr>
            <a:xfrm>
              <a:off x="6096001" y="4912840"/>
              <a:ext cx="1248463" cy="46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F9F95916-BE4C-6B6D-FF94-B72821ECEEFA}"/>
                </a:ext>
              </a:extLst>
            </p:cNvPr>
            <p:cNvSpPr/>
            <p:nvPr/>
          </p:nvSpPr>
          <p:spPr>
            <a:xfrm>
              <a:off x="4790280" y="2693118"/>
              <a:ext cx="1305720" cy="95285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KPI Change Request</a:t>
              </a:r>
            </a:p>
          </p:txBody>
        </p:sp>
        <p:cxnSp>
          <p:nvCxnSpPr>
            <p:cNvPr id="69" name="Straight Arrow Connector 68">
              <a:extLst>
                <a:ext uri="{FF2B5EF4-FFF2-40B4-BE49-F238E27FC236}">
                  <a16:creationId xmlns:a16="http://schemas.microsoft.com/office/drawing/2014/main" id="{9F1C05D8-256A-171C-A1FC-C27506CF9B7C}"/>
                </a:ext>
              </a:extLst>
            </p:cNvPr>
            <p:cNvCxnSpPr>
              <a:cxnSpLocks/>
              <a:stCxn id="18" idx="0"/>
              <a:endCxn id="68" idx="2"/>
            </p:cNvCxnSpPr>
            <p:nvPr/>
          </p:nvCxnSpPr>
          <p:spPr>
            <a:xfrm flipH="1" flipV="1">
              <a:off x="5443140" y="3645972"/>
              <a:ext cx="1" cy="317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5186AB4E-5B1D-D1BF-9775-E0DFB15DD4C5}"/>
                </a:ext>
              </a:extLst>
            </p:cNvPr>
            <p:cNvSpPr/>
            <p:nvPr/>
          </p:nvSpPr>
          <p:spPr>
            <a:xfrm>
              <a:off x="9353340" y="384068"/>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 Progress</a:t>
              </a:r>
            </a:p>
          </p:txBody>
        </p:sp>
        <p:sp>
          <p:nvSpPr>
            <p:cNvPr id="75" name="Rectangle: Rounded Corners 74">
              <a:extLst>
                <a:ext uri="{FF2B5EF4-FFF2-40B4-BE49-F238E27FC236}">
                  <a16:creationId xmlns:a16="http://schemas.microsoft.com/office/drawing/2014/main" id="{E4B42B28-F591-53E8-5F19-DE531B46ACC2}"/>
                </a:ext>
              </a:extLst>
            </p:cNvPr>
            <p:cNvSpPr/>
            <p:nvPr/>
          </p:nvSpPr>
          <p:spPr>
            <a:xfrm>
              <a:off x="9353340" y="1582447"/>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 Risk</a:t>
              </a:r>
            </a:p>
          </p:txBody>
        </p:sp>
        <p:sp>
          <p:nvSpPr>
            <p:cNvPr id="76" name="Rectangle: Rounded Corners 75">
              <a:extLst>
                <a:ext uri="{FF2B5EF4-FFF2-40B4-BE49-F238E27FC236}">
                  <a16:creationId xmlns:a16="http://schemas.microsoft.com/office/drawing/2014/main" id="{4C3E0A98-43B0-61D9-7173-25EFAFEB44A2}"/>
                </a:ext>
              </a:extLst>
            </p:cNvPr>
            <p:cNvSpPr/>
            <p:nvPr/>
          </p:nvSpPr>
          <p:spPr>
            <a:xfrm>
              <a:off x="9353340" y="2780826"/>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 Issues</a:t>
              </a:r>
            </a:p>
          </p:txBody>
        </p:sp>
        <p:sp>
          <p:nvSpPr>
            <p:cNvPr id="77" name="Rectangle: Rounded Corners 76">
              <a:extLst>
                <a:ext uri="{FF2B5EF4-FFF2-40B4-BE49-F238E27FC236}">
                  <a16:creationId xmlns:a16="http://schemas.microsoft.com/office/drawing/2014/main" id="{F9FA3B4E-BCAC-D2B4-2217-6F8F39E193C1}"/>
                </a:ext>
              </a:extLst>
            </p:cNvPr>
            <p:cNvSpPr/>
            <p:nvPr/>
          </p:nvSpPr>
          <p:spPr>
            <a:xfrm>
              <a:off x="9353340" y="397920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a:t>
              </a:r>
            </a:p>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CR</a:t>
              </a:r>
            </a:p>
          </p:txBody>
        </p:sp>
        <p:sp>
          <p:nvSpPr>
            <p:cNvPr id="78" name="Rectangle: Rounded Corners 77">
              <a:extLst>
                <a:ext uri="{FF2B5EF4-FFF2-40B4-BE49-F238E27FC236}">
                  <a16:creationId xmlns:a16="http://schemas.microsoft.com/office/drawing/2014/main" id="{F864145B-7B6A-493E-0248-8A4BD000EB48}"/>
                </a:ext>
              </a:extLst>
            </p:cNvPr>
            <p:cNvSpPr/>
            <p:nvPr/>
          </p:nvSpPr>
          <p:spPr>
            <a:xfrm>
              <a:off x="9353340" y="5177585"/>
              <a:ext cx="1305720" cy="979144"/>
            </a:xfrm>
            <a:prstGeom prst="roundRect">
              <a:avLst/>
            </a:prstGeom>
            <a:solidFill>
              <a:srgbClr val="A3015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Project</a:t>
              </a:r>
            </a:p>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Events</a:t>
              </a:r>
            </a:p>
          </p:txBody>
        </p:sp>
      </p:grpSp>
    </p:spTree>
    <p:extLst>
      <p:ext uri="{BB962C8B-B14F-4D97-AF65-F5344CB8AC3E}">
        <p14:creationId xmlns:p14="http://schemas.microsoft.com/office/powerpoint/2010/main" val="26157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Strategic Overview Dashboard</a:t>
            </a:r>
            <a:br>
              <a:rPr lang="en-US" dirty="0"/>
            </a:br>
            <a:r>
              <a:rPr lang="en-US" sz="1800" dirty="0"/>
              <a:t>Management Dashboards</a:t>
            </a:r>
            <a:endParaRPr lang="en-US" dirty="0"/>
          </a:p>
        </p:txBody>
      </p:sp>
      <p:sp>
        <p:nvSpPr>
          <p:cNvPr id="23" name="Rectangle 4">
            <a:extLst>
              <a:ext uri="{FF2B5EF4-FFF2-40B4-BE49-F238E27FC236}">
                <a16:creationId xmlns:a16="http://schemas.microsoft.com/office/drawing/2014/main" id="{C13FFD9C-A874-B23A-EFB5-1F293146BF84}"/>
              </a:ext>
            </a:extLst>
          </p:cNvPr>
          <p:cNvSpPr>
            <a:spLocks noChangeArrowheads="1"/>
          </p:cNvSpPr>
          <p:nvPr/>
        </p:nvSpPr>
        <p:spPr bwMode="auto">
          <a:xfrm>
            <a:off x="514755" y="859450"/>
            <a:ext cx="4589680" cy="51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The percentage of the progress of achieving the Strategic Themes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Internal process \ Enablers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KPI Overview: Display of all KPIs, their targets, actuals, variance, and status (on track, at risk, off track).</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Organization performance Overview.</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Time Period (Quarterly, Yearly)</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Internal process \ Enablers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KPI Status (on track, at risk, off track)</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Status (Active, Completed, On-Hold)</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Boxes Summary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Donut Charts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Progress Charts</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Each drill down button takes to the Strategy Overview Dashboard.</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pic>
        <p:nvPicPr>
          <p:cNvPr id="6" name="Picture 5">
            <a:extLst>
              <a:ext uri="{FF2B5EF4-FFF2-40B4-BE49-F238E27FC236}">
                <a16:creationId xmlns:a16="http://schemas.microsoft.com/office/drawing/2014/main" id="{AB83ACC5-1D52-EC58-52BA-50BFF3910159}"/>
              </a:ext>
            </a:extLst>
          </p:cNvPr>
          <p:cNvPicPr>
            <a:picLocks noChangeAspect="1"/>
          </p:cNvPicPr>
          <p:nvPr/>
        </p:nvPicPr>
        <p:blipFill>
          <a:blip r:embed="rId3"/>
          <a:srcRect/>
          <a:stretch/>
        </p:blipFill>
        <p:spPr>
          <a:xfrm>
            <a:off x="7453931" y="0"/>
            <a:ext cx="2956586" cy="64952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64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Strategic Overview Dashboard</a:t>
            </a:r>
            <a:br>
              <a:rPr lang="en-US" dirty="0"/>
            </a:br>
            <a:r>
              <a:rPr lang="en-US" sz="1800" dirty="0"/>
              <a:t>Management Dashboards</a:t>
            </a:r>
            <a:endParaRPr lang="en-US" dirty="0"/>
          </a:p>
        </p:txBody>
      </p:sp>
      <p:sp>
        <p:nvSpPr>
          <p:cNvPr id="23" name="Rectangle 4">
            <a:extLst>
              <a:ext uri="{FF2B5EF4-FFF2-40B4-BE49-F238E27FC236}">
                <a16:creationId xmlns:a16="http://schemas.microsoft.com/office/drawing/2014/main" id="{C13FFD9C-A874-B23A-EFB5-1F293146BF84}"/>
              </a:ext>
            </a:extLst>
          </p:cNvPr>
          <p:cNvSpPr>
            <a:spLocks noChangeArrowheads="1"/>
          </p:cNvSpPr>
          <p:nvPr/>
        </p:nvSpPr>
        <p:spPr bwMode="auto">
          <a:xfrm>
            <a:off x="514755" y="945561"/>
            <a:ext cx="5810631" cy="564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Strategic Objectives: List of strategic objectives, their current progress, and completion percentage.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KPI Overview: Display of all KPIs, their targets, actuals, variance, and status (on track, at risk, off track).</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Objectives (internal process and Enablers with overall completion percentage)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Alignment: Percentage of projects aligned with strategic objectives, their impact on strategic objectives.</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Time Period (Quarterly, Yearly)</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Strategic Objective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KPI Status (on track, at risk, off track)</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Status (Active, Completed, On-Hold)</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Boxes Summary (similar to the ones in this page)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Bar chart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Pie charts</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Drill down Action: on click on an Objective, it opens up all objectives under it, on click on any of these objectives it opens the related KPIs with status, on KPI click it opens up projects and status.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pic>
        <p:nvPicPr>
          <p:cNvPr id="6" name="Picture 5">
            <a:extLst>
              <a:ext uri="{FF2B5EF4-FFF2-40B4-BE49-F238E27FC236}">
                <a16:creationId xmlns:a16="http://schemas.microsoft.com/office/drawing/2014/main" id="{58DC8147-4A52-CC9F-C8DD-A0E2D305338F}"/>
              </a:ext>
            </a:extLst>
          </p:cNvPr>
          <p:cNvPicPr>
            <a:picLocks noChangeAspect="1"/>
          </p:cNvPicPr>
          <p:nvPr/>
        </p:nvPicPr>
        <p:blipFill>
          <a:blip r:embed="rId3"/>
          <a:srcRect l="208" t="1787" r="-208" b="41636"/>
          <a:stretch/>
        </p:blipFill>
        <p:spPr>
          <a:xfrm>
            <a:off x="6987129" y="290161"/>
            <a:ext cx="4543127" cy="5646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9122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Objectives and related KPIs</a:t>
            </a:r>
            <a:br>
              <a:rPr lang="en-US" dirty="0"/>
            </a:br>
            <a:r>
              <a:rPr lang="en-US" sz="1800" dirty="0"/>
              <a:t>Management Dashboards</a:t>
            </a:r>
            <a:endParaRPr lang="en-US" dirty="0"/>
          </a:p>
        </p:txBody>
      </p:sp>
      <p:sp>
        <p:nvSpPr>
          <p:cNvPr id="23" name="Rectangle 4">
            <a:extLst>
              <a:ext uri="{FF2B5EF4-FFF2-40B4-BE49-F238E27FC236}">
                <a16:creationId xmlns:a16="http://schemas.microsoft.com/office/drawing/2014/main" id="{C13FFD9C-A874-B23A-EFB5-1F293146BF84}"/>
              </a:ext>
            </a:extLst>
          </p:cNvPr>
          <p:cNvSpPr>
            <a:spLocks noChangeArrowheads="1"/>
          </p:cNvSpPr>
          <p:nvPr/>
        </p:nvSpPr>
        <p:spPr bwMode="auto">
          <a:xfrm>
            <a:off x="514755" y="1011475"/>
            <a:ext cx="9062877" cy="5393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Objectives (internal process and Enablers with overall completion percentage) </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Internal Process: List of internal processes, their current progress, and completion percentage.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Enablers: List of Enablers, their current progress, and completion percentage.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Alignment: Percentage of projects aligned with Above selected options (Internal process or Enablers).</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Time Period (Quarterly, Yearly)</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Theme (filter by theme)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Type (Internal process, Enablers)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Department (select department)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Progress (based on selected type or filter)</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Split screen a side for each type (internal process \ enablers)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Gauge Chart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Bar chart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Donut chart</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Each drill down button takes to the list of items, example “Internal Process” drills down to all internal processes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Drill down Action: on click on an Objective, it opens up all objectives under it, on click on any of these objectives it opens the related KPIs with status, on KPI click it opens up projects and status.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pic>
        <p:nvPicPr>
          <p:cNvPr id="4" name="Picture 3">
            <a:extLst>
              <a:ext uri="{FF2B5EF4-FFF2-40B4-BE49-F238E27FC236}">
                <a16:creationId xmlns:a16="http://schemas.microsoft.com/office/drawing/2014/main" id="{B5E43A70-0E5D-7032-032E-D630B46A6E2D}"/>
              </a:ext>
            </a:extLst>
          </p:cNvPr>
          <p:cNvPicPr>
            <a:picLocks noChangeAspect="1"/>
          </p:cNvPicPr>
          <p:nvPr/>
        </p:nvPicPr>
        <p:blipFill>
          <a:blip r:embed="rId3"/>
          <a:srcRect l="415" t="60923" r="-415" b="15463"/>
          <a:stretch/>
        </p:blipFill>
        <p:spPr>
          <a:xfrm>
            <a:off x="6641807" y="2667787"/>
            <a:ext cx="4543127" cy="235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234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Objectives and related KPIs – Drill down</a:t>
            </a:r>
            <a:br>
              <a:rPr lang="en-US" dirty="0"/>
            </a:br>
            <a:r>
              <a:rPr lang="en-US" sz="1800" dirty="0"/>
              <a:t>Management Dashboards</a:t>
            </a:r>
            <a:endParaRPr lang="en-US" dirty="0"/>
          </a:p>
        </p:txBody>
      </p:sp>
      <p:pic>
        <p:nvPicPr>
          <p:cNvPr id="5" name="Picture 4">
            <a:extLst>
              <a:ext uri="{FF2B5EF4-FFF2-40B4-BE49-F238E27FC236}">
                <a16:creationId xmlns:a16="http://schemas.microsoft.com/office/drawing/2014/main" id="{BC1C34E1-A5B8-DE88-D156-A4D5B92B3107}"/>
              </a:ext>
            </a:extLst>
          </p:cNvPr>
          <p:cNvPicPr>
            <a:picLocks noChangeAspect="1"/>
          </p:cNvPicPr>
          <p:nvPr/>
        </p:nvPicPr>
        <p:blipFill>
          <a:blip r:embed="rId3"/>
          <a:stretch>
            <a:fillRect/>
          </a:stretch>
        </p:blipFill>
        <p:spPr>
          <a:xfrm>
            <a:off x="1074367" y="1041109"/>
            <a:ext cx="10043266" cy="4775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76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Projects Progress</a:t>
            </a:r>
            <a:br>
              <a:rPr lang="en-US" dirty="0"/>
            </a:br>
            <a:r>
              <a:rPr lang="en-US" sz="1800" dirty="0"/>
              <a:t>Management Dashboards</a:t>
            </a:r>
            <a:endParaRPr lang="en-US" dirty="0"/>
          </a:p>
        </p:txBody>
      </p:sp>
      <p:sp>
        <p:nvSpPr>
          <p:cNvPr id="22" name="Rectangle 4">
            <a:extLst>
              <a:ext uri="{FF2B5EF4-FFF2-40B4-BE49-F238E27FC236}">
                <a16:creationId xmlns:a16="http://schemas.microsoft.com/office/drawing/2014/main" id="{013724FA-B056-F8C7-0844-4EE490F5A51D}"/>
              </a:ext>
            </a:extLst>
          </p:cNvPr>
          <p:cNvSpPr>
            <a:spLocks noChangeArrowheads="1"/>
          </p:cNvSpPr>
          <p:nvPr/>
        </p:nvSpPr>
        <p:spPr bwMode="auto">
          <a:xfrm>
            <a:off x="550860" y="961561"/>
            <a:ext cx="6792619" cy="564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Attributes: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Overview: List of projects with key details like start date, end date, budget, and completion percentage.</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Task Completion: Upcoming and completed tasks, percentage completion, and delays.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Resource Allocation: Breakdown of resources allocated by project.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KPI Targets vs. Actuals: KPI performance for each project, variance analysis, and corrective actions.</a:t>
            </a:r>
          </a:p>
          <a:p>
            <a:pPr marL="285750" marR="0" lvl="0" indent="-285750" algn="l" defTabSz="914400" rtl="0" eaLnBrk="0" fontAlgn="base" latinLnBrk="0" hangingPunct="0">
              <a:lnSpc>
                <a:spcPct val="150000"/>
              </a:lnSpc>
              <a:spcBef>
                <a:spcPct val="0"/>
              </a:spcBef>
              <a:spcAft>
                <a:spcPct val="0"/>
              </a:spcAft>
              <a:buClr>
                <a:srgbClr val="00AE8D"/>
              </a:buClr>
              <a:buSzTx/>
              <a:buFont typeface="Wingdings" panose="05000000000000000000" pitchFamily="2" charset="2"/>
              <a:buChar char="Ø"/>
              <a:tabLst/>
            </a:pPr>
            <a:r>
              <a:rPr lang="en-US" altLang="en-US" sz="1100" b="1" dirty="0">
                <a:latin typeface="Segoe UI" panose="020B0502040204020203" pitchFamily="34" charset="0"/>
                <a:cs typeface="Segoe UI" panose="020B0502040204020203" pitchFamily="34" charset="0"/>
              </a:rPr>
              <a:t>Filters: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Department/Team</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Status (Active, Completed, On-Hold)</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Project Type (Event, Project…)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Time Period (Monthly, Quarterly…)</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Recommended Dashboards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Top or Priority Projects as high level Progress Doughnut chart</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Table or Grid View</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Pie Chart</a:t>
            </a:r>
          </a:p>
          <a:p>
            <a:pPr marL="285750"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b="1" dirty="0">
                <a:latin typeface="Segoe UI" panose="020B0502040204020203" pitchFamily="34" charset="0"/>
                <a:cs typeface="Segoe UI" panose="020B0502040204020203" pitchFamily="34" charset="0"/>
              </a:rPr>
              <a:t>Export and Drill down:</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Each drill down button takes to the list of items, example “Project X” drills down to project details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Drill down Action: on click on a project, it provides project progress details, tasks, and milestones, along with duration and related dates.</a:t>
            </a:r>
          </a:p>
          <a:p>
            <a:pPr marL="742950" lvl="1" indent="-285750" eaLnBrk="0" fontAlgn="base" hangingPunct="0">
              <a:lnSpc>
                <a:spcPct val="150000"/>
              </a:lnSpc>
              <a:spcBef>
                <a:spcPct val="0"/>
              </a:spcBef>
              <a:spcAft>
                <a:spcPct val="0"/>
              </a:spcAft>
              <a:buClr>
                <a:srgbClr val="00AE8D"/>
              </a:buClr>
              <a:buFont typeface="Wingdings" panose="05000000000000000000" pitchFamily="2" charset="2"/>
              <a:buChar char="Ø"/>
            </a:pPr>
            <a:r>
              <a:rPr lang="en-US" altLang="en-US" sz="1100" dirty="0">
                <a:latin typeface="Segoe UI" panose="020B0502040204020203" pitchFamily="34" charset="0"/>
                <a:cs typeface="Segoe UI" panose="020B0502040204020203" pitchFamily="34" charset="0"/>
              </a:rPr>
              <a:t>Export Excel and PDF.</a:t>
            </a:r>
          </a:p>
        </p:txBody>
      </p:sp>
      <p:pic>
        <p:nvPicPr>
          <p:cNvPr id="3" name="Picture 2">
            <a:extLst>
              <a:ext uri="{FF2B5EF4-FFF2-40B4-BE49-F238E27FC236}">
                <a16:creationId xmlns:a16="http://schemas.microsoft.com/office/drawing/2014/main" id="{7101047F-FC73-F1B4-F31B-DB341557386F}"/>
              </a:ext>
            </a:extLst>
          </p:cNvPr>
          <p:cNvPicPr>
            <a:picLocks noChangeAspect="1"/>
          </p:cNvPicPr>
          <p:nvPr/>
        </p:nvPicPr>
        <p:blipFill>
          <a:blip r:embed="rId3"/>
          <a:srcRect t="78372"/>
          <a:stretch/>
        </p:blipFill>
        <p:spPr>
          <a:xfrm>
            <a:off x="5850221" y="2818614"/>
            <a:ext cx="6036386" cy="1866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529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27DE-C280-47C9-9603-FFEFA021FB52}"/>
              </a:ext>
            </a:extLst>
          </p:cNvPr>
          <p:cNvSpPr>
            <a:spLocks noGrp="1"/>
          </p:cNvSpPr>
          <p:nvPr>
            <p:ph type="title"/>
          </p:nvPr>
        </p:nvSpPr>
        <p:spPr/>
        <p:txBody>
          <a:bodyPr>
            <a:normAutofit fontScale="90000"/>
          </a:bodyPr>
          <a:lstStyle/>
          <a:p>
            <a:r>
              <a:rPr lang="en-US" dirty="0"/>
              <a:t>Projects Progress</a:t>
            </a:r>
            <a:br>
              <a:rPr lang="en-US" dirty="0"/>
            </a:br>
            <a:r>
              <a:rPr lang="en-US" sz="1800" dirty="0"/>
              <a:t>Management Dashboards</a:t>
            </a:r>
            <a:endParaRPr lang="en-US" dirty="0"/>
          </a:p>
        </p:txBody>
      </p:sp>
      <p:sp>
        <p:nvSpPr>
          <p:cNvPr id="14" name="TextBox 13">
            <a:extLst>
              <a:ext uri="{FF2B5EF4-FFF2-40B4-BE49-F238E27FC236}">
                <a16:creationId xmlns:a16="http://schemas.microsoft.com/office/drawing/2014/main" id="{9FA5CCC1-3589-482C-B8C1-200BD3120444}"/>
              </a:ext>
            </a:extLst>
          </p:cNvPr>
          <p:cNvSpPr txBox="1"/>
          <p:nvPr/>
        </p:nvSpPr>
        <p:spPr>
          <a:xfrm>
            <a:off x="550861" y="1002279"/>
            <a:ext cx="11411290" cy="456215"/>
          </a:xfrm>
          <a:prstGeom prst="rect">
            <a:avLst/>
          </a:prstGeom>
          <a:noFill/>
        </p:spPr>
        <p:txBody>
          <a:bodyPr wrap="square" rtlCol="0">
            <a:spAutoFit/>
          </a:bodyPr>
          <a:lstStyle/>
          <a:p>
            <a:pPr>
              <a:lnSpc>
                <a:spcPct val="150000"/>
              </a:lnSpc>
              <a:buClr>
                <a:srgbClr val="1B9F88"/>
              </a:buClr>
            </a:pPr>
            <a:endParaRPr lang="en-GB"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A281F7D2-230F-D854-1717-275183B4A950}"/>
              </a:ext>
            </a:extLst>
          </p:cNvPr>
          <p:cNvPicPr>
            <a:picLocks noChangeAspect="1"/>
          </p:cNvPicPr>
          <p:nvPr/>
        </p:nvPicPr>
        <p:blipFill>
          <a:blip r:embed="rId3"/>
          <a:srcRect b="47365"/>
          <a:stretch/>
        </p:blipFill>
        <p:spPr>
          <a:xfrm>
            <a:off x="1682930" y="945561"/>
            <a:ext cx="8826139" cy="5422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8896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6357</TotalTime>
  <Words>1125</Words>
  <Application>Microsoft Office PowerPoint</Application>
  <PresentationFormat>Widescreen</PresentationFormat>
  <Paragraphs>189</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ADLaM Display</vt:lpstr>
      <vt:lpstr>Arial</vt:lpstr>
      <vt:lpstr>Calibri</vt:lpstr>
      <vt:lpstr>Calibri Light</vt:lpstr>
      <vt:lpstr>Segoe UI</vt:lpstr>
      <vt:lpstr>Segoe UI Light</vt:lpstr>
      <vt:lpstr>Source Sans Pro</vt:lpstr>
      <vt:lpstr>Wingdings</vt:lpstr>
      <vt:lpstr>Office Theme</vt:lpstr>
      <vt:lpstr>PowerPoint Presentation</vt:lpstr>
      <vt:lpstr>Overview</vt:lpstr>
      <vt:lpstr>Dashboard Drill Down Map</vt:lpstr>
      <vt:lpstr>Strategic Overview Dashboard Management Dashboards</vt:lpstr>
      <vt:lpstr>Strategic Overview Dashboard Management Dashboards</vt:lpstr>
      <vt:lpstr>Objectives and related KPIs Management Dashboards</vt:lpstr>
      <vt:lpstr>Objectives and related KPIs – Drill down Management Dashboards</vt:lpstr>
      <vt:lpstr>Projects Progress Management Dashboards</vt:lpstr>
      <vt:lpstr>Projects Progress Management Dashboards</vt:lpstr>
      <vt:lpstr>Projects Closure Management Dashboards</vt:lpstr>
      <vt:lpstr>Risk Dashboard Management Dashboards</vt:lpstr>
      <vt:lpstr>Risk Dashboard – Drill Down Management Dashboards</vt:lpstr>
      <vt:lpstr>Department Dashboards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Mazen Farah</dc:creator>
  <cp:keywords/>
  <dc:description/>
  <cp:lastModifiedBy>Mazen Farah</cp:lastModifiedBy>
  <cp:revision>78</cp:revision>
  <dcterms:created xsi:type="dcterms:W3CDTF">2020-09-29T10:39:46Z</dcterms:created>
  <dcterms:modified xsi:type="dcterms:W3CDTF">2024-09-18T14:20:33Z</dcterms:modified>
  <cp:category/>
</cp:coreProperties>
</file>